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5"/>
  </p:notesMasterIdLst>
  <p:sldIdLst>
    <p:sldId id="256" r:id="rId2"/>
    <p:sldId id="261" r:id="rId3"/>
    <p:sldId id="263" r:id="rId4"/>
    <p:sldId id="278" r:id="rId5"/>
    <p:sldId id="277" r:id="rId6"/>
    <p:sldId id="276" r:id="rId7"/>
    <p:sldId id="275" r:id="rId8"/>
    <p:sldId id="346" r:id="rId9"/>
    <p:sldId id="274" r:id="rId10"/>
    <p:sldId id="347" r:id="rId11"/>
    <p:sldId id="273" r:id="rId12"/>
    <p:sldId id="348" r:id="rId13"/>
    <p:sldId id="272" r:id="rId14"/>
    <p:sldId id="349" r:id="rId15"/>
    <p:sldId id="265" r:id="rId16"/>
    <p:sldId id="350" r:id="rId17"/>
    <p:sldId id="279" r:id="rId18"/>
    <p:sldId id="351" r:id="rId19"/>
    <p:sldId id="270" r:id="rId20"/>
    <p:sldId id="352" r:id="rId21"/>
    <p:sldId id="269" r:id="rId22"/>
    <p:sldId id="353" r:id="rId23"/>
    <p:sldId id="268" r:id="rId24"/>
    <p:sldId id="354" r:id="rId25"/>
    <p:sldId id="267" r:id="rId26"/>
    <p:sldId id="355" r:id="rId27"/>
    <p:sldId id="283" r:id="rId28"/>
    <p:sldId id="284" r:id="rId29"/>
    <p:sldId id="356" r:id="rId30"/>
    <p:sldId id="262" r:id="rId31"/>
    <p:sldId id="285" r:id="rId32"/>
    <p:sldId id="286" r:id="rId33"/>
    <p:sldId id="287" r:id="rId34"/>
    <p:sldId id="345" r:id="rId35"/>
    <p:sldId id="357" r:id="rId36"/>
    <p:sldId id="290" r:id="rId37"/>
    <p:sldId id="291" r:id="rId38"/>
    <p:sldId id="292" r:id="rId39"/>
    <p:sldId id="294" r:id="rId40"/>
    <p:sldId id="334" r:id="rId41"/>
    <p:sldId id="296" r:id="rId42"/>
    <p:sldId id="297" r:id="rId43"/>
    <p:sldId id="299" r:id="rId44"/>
    <p:sldId id="300" r:id="rId45"/>
    <p:sldId id="301" r:id="rId46"/>
    <p:sldId id="303" r:id="rId47"/>
    <p:sldId id="305" r:id="rId48"/>
    <p:sldId id="335" r:id="rId49"/>
    <p:sldId id="336" r:id="rId50"/>
    <p:sldId id="337" r:id="rId51"/>
    <p:sldId id="338" r:id="rId52"/>
    <p:sldId id="339" r:id="rId53"/>
    <p:sldId id="340" r:id="rId54"/>
    <p:sldId id="341" r:id="rId55"/>
    <p:sldId id="342" r:id="rId56"/>
    <p:sldId id="306" r:id="rId57"/>
    <p:sldId id="308" r:id="rId58"/>
    <p:sldId id="310" r:id="rId59"/>
    <p:sldId id="311" r:id="rId60"/>
    <p:sldId id="312" r:id="rId61"/>
    <p:sldId id="313" r:id="rId62"/>
    <p:sldId id="314" r:id="rId63"/>
    <p:sldId id="315" r:id="rId64"/>
    <p:sldId id="317" r:id="rId65"/>
    <p:sldId id="318" r:id="rId66"/>
    <p:sldId id="319" r:id="rId67"/>
    <p:sldId id="320" r:id="rId68"/>
    <p:sldId id="321" r:id="rId69"/>
    <p:sldId id="322" r:id="rId70"/>
    <p:sldId id="323" r:id="rId71"/>
    <p:sldId id="324" r:id="rId72"/>
    <p:sldId id="325" r:id="rId73"/>
    <p:sldId id="358" r:id="rId74"/>
    <p:sldId id="326" r:id="rId75"/>
    <p:sldId id="360" r:id="rId76"/>
    <p:sldId id="359" r:id="rId77"/>
    <p:sldId id="327" r:id="rId78"/>
    <p:sldId id="361" r:id="rId79"/>
    <p:sldId id="330" r:id="rId80"/>
    <p:sldId id="331" r:id="rId81"/>
    <p:sldId id="362" r:id="rId82"/>
    <p:sldId id="363" r:id="rId83"/>
    <p:sldId id="364" r:id="rId84"/>
    <p:sldId id="365" r:id="rId85"/>
    <p:sldId id="367" r:id="rId86"/>
    <p:sldId id="366" r:id="rId87"/>
    <p:sldId id="368" r:id="rId88"/>
    <p:sldId id="372" r:id="rId89"/>
    <p:sldId id="371" r:id="rId90"/>
    <p:sldId id="373" r:id="rId91"/>
    <p:sldId id="374" r:id="rId92"/>
    <p:sldId id="375" r:id="rId93"/>
    <p:sldId id="344"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0DE"/>
    <a:srgbClr val="C52964"/>
    <a:srgbClr val="FCD4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24" autoAdjust="0"/>
  </p:normalViewPr>
  <p:slideViewPr>
    <p:cSldViewPr>
      <p:cViewPr>
        <p:scale>
          <a:sx n="66" d="100"/>
          <a:sy n="66" d="100"/>
        </p:scale>
        <p:origin x="14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AE77AF-D323-4F4E-93CE-9DC7CA2E8EC5}" type="datetimeFigureOut">
              <a:rPr lang="en-US" smtClean="0"/>
              <a:pPr/>
              <a:t>7/18/2024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886BA-A98B-4596-8474-176435AFAE0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8886BA-A98B-4596-8474-176435AFAE03}"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573D2351-05A3-4917-82B7-8A4D6FBEF9BF}" type="datetimeFigureOut">
              <a:rPr lang="en-US" smtClean="0"/>
              <a:pPr/>
              <a:t>7/18/2024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86517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239774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546497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322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67736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273937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14873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90862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7/18/2024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3022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07330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7/18/2024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92273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61902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D2351-05A3-4917-82B7-8A4D6FBEF9BF}"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1667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D2351-05A3-4917-82B7-8A4D6FBEF9BF}"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35676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D2351-05A3-4917-82B7-8A4D6FBEF9BF}"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52868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075400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96423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3D2351-05A3-4917-82B7-8A4D6FBEF9BF}" type="datetimeFigureOut">
              <a:rPr lang="en-US" smtClean="0"/>
              <a:pPr/>
              <a:t>7/18/2024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CE271-807C-4504-B5F0-0F0449D82EF9}" type="slidenum">
              <a:rPr lang="en-US" smtClean="0"/>
              <a:pPr/>
              <a:t>‹#›</a:t>
            </a:fld>
            <a:endParaRPr lang="en-US"/>
          </a:p>
        </p:txBody>
      </p:sp>
    </p:spTree>
    <p:extLst>
      <p:ext uri="{BB962C8B-B14F-4D97-AF65-F5344CB8AC3E}">
        <p14:creationId xmlns:p14="http://schemas.microsoft.com/office/powerpoint/2010/main" val="12161358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332656"/>
            <a:ext cx="7743852" cy="1584176"/>
          </a:xfrm>
        </p:spPr>
        <p:txBody>
          <a:bodyPr>
            <a:normAutofit/>
          </a:bodyPr>
          <a:lstStyle/>
          <a:p>
            <a:pPr algn="ctr"/>
            <a:r>
              <a:rPr lang="en-IN" sz="5400" dirty="0">
                <a:solidFill>
                  <a:srgbClr val="C00000"/>
                </a:solidFill>
                <a:latin typeface="Algerian" pitchFamily="82" charset="0"/>
              </a:rPr>
              <a:t>CHURN Data analysis</a:t>
            </a:r>
            <a:endParaRPr lang="en-US" sz="5400" dirty="0">
              <a:solidFill>
                <a:srgbClr val="C00000"/>
              </a:solidFill>
              <a:latin typeface="Algerian" pitchFamily="82" charset="0"/>
            </a:endParaRPr>
          </a:p>
        </p:txBody>
      </p:sp>
      <p:sp>
        <p:nvSpPr>
          <p:cNvPr id="3" name="Subtitle 2"/>
          <p:cNvSpPr>
            <a:spLocks noGrp="1"/>
          </p:cNvSpPr>
          <p:nvPr>
            <p:ph type="subTitle" idx="1"/>
          </p:nvPr>
        </p:nvSpPr>
        <p:spPr/>
        <p:txBody>
          <a:bodyPr/>
          <a:lstStyle/>
          <a:p>
            <a:r>
              <a:rPr lang="en-IN" dirty="0"/>
              <a:t>                                                    </a:t>
            </a:r>
            <a:endParaRPr lang="en-US" dirty="0"/>
          </a:p>
        </p:txBody>
      </p:sp>
      <p:pic>
        <p:nvPicPr>
          <p:cNvPr id="5" name="Picture 4">
            <a:extLst>
              <a:ext uri="{FF2B5EF4-FFF2-40B4-BE49-F238E27FC236}">
                <a16:creationId xmlns:a16="http://schemas.microsoft.com/office/drawing/2014/main" id="{295ED909-3A6E-477D-9AC1-5B9DACE47DFA}"/>
              </a:ext>
            </a:extLst>
          </p:cNvPr>
          <p:cNvPicPr>
            <a:picLocks noChangeAspect="1"/>
          </p:cNvPicPr>
          <p:nvPr/>
        </p:nvPicPr>
        <p:blipFill>
          <a:blip r:embed="rId2"/>
          <a:stretch>
            <a:fillRect/>
          </a:stretch>
        </p:blipFill>
        <p:spPr>
          <a:xfrm>
            <a:off x="0" y="2276872"/>
            <a:ext cx="9144000" cy="356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WhatsApp Image 2024-07-13 at 9.03.02 PM.jpeg">
            <a:extLst>
              <a:ext uri="{FF2B5EF4-FFF2-40B4-BE49-F238E27FC236}">
                <a16:creationId xmlns:a16="http://schemas.microsoft.com/office/drawing/2014/main" id="{C40EB190-4275-477E-BB19-1643BEF4725A}"/>
              </a:ext>
            </a:extLst>
          </p:cNvPr>
          <p:cNvPicPr>
            <a:picLocks noGrp="1" noChangeAspect="1" noChangeArrowheads="1"/>
          </p:cNvPicPr>
          <p:nvPr>
            <p:ph idx="1"/>
          </p:nvPr>
        </p:nvPicPr>
        <p:blipFill>
          <a:blip r:embed="rId2"/>
          <a:srcRect/>
          <a:stretch>
            <a:fillRect/>
          </a:stretch>
        </p:blipFill>
        <p:spPr bwMode="auto">
          <a:xfrm>
            <a:off x="431987" y="3429000"/>
            <a:ext cx="8363272" cy="3429000"/>
          </a:xfrm>
          <a:prstGeom prst="rect">
            <a:avLst/>
          </a:prstGeom>
          <a:noFill/>
        </p:spPr>
      </p:pic>
      <p:sp>
        <p:nvSpPr>
          <p:cNvPr id="6" name="Content Placeholder 3">
            <a:extLst>
              <a:ext uri="{FF2B5EF4-FFF2-40B4-BE49-F238E27FC236}">
                <a16:creationId xmlns:a16="http://schemas.microsoft.com/office/drawing/2014/main" id="{F5C51EC5-4719-4AD2-B5CF-D629032723ED}"/>
              </a:ext>
            </a:extLst>
          </p:cNvPr>
          <p:cNvSpPr txBox="1">
            <a:spLocks/>
          </p:cNvSpPr>
          <p:nvPr/>
        </p:nvSpPr>
        <p:spPr>
          <a:xfrm>
            <a:off x="467544" y="1124744"/>
            <a:ext cx="8363272" cy="2501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sz="2000" b="1" cap="none" dirty="0">
                <a:latin typeface="Times New Roman" panose="02020603050405020304" pitchFamily="18" charset="0"/>
                <a:cs typeface="Times New Roman" panose="02020603050405020304" pitchFamily="18" charset="0"/>
              </a:rPr>
              <a:t>Explanation: </a:t>
            </a:r>
            <a:r>
              <a:rPr lang="en-US" sz="2000" cap="none" dirty="0">
                <a:latin typeface="Times New Roman" panose="02020603050405020304" pitchFamily="18" charset="0"/>
                <a:cs typeface="Times New Roman" panose="02020603050405020304" pitchFamily="18" charset="0"/>
              </a:rPr>
              <a:t>Case statement is a conditional expression that allows users to execute different actions based on different conditions.</a:t>
            </a:r>
            <a:r>
              <a:rPr lang="en-US" sz="2000" dirty="0">
                <a:latin typeface="Times New Roman" panose="02020603050405020304" pitchFamily="18" charset="0"/>
                <a:cs typeface="Times New Roman" panose="02020603050405020304" pitchFamily="18" charset="0"/>
              </a:rPr>
              <a:t> H</a:t>
            </a:r>
            <a:r>
              <a:rPr lang="en-US" sz="2000" cap="none" dirty="0">
                <a:latin typeface="Times New Roman" panose="02020603050405020304" pitchFamily="18" charset="0"/>
                <a:cs typeface="Times New Roman" panose="02020603050405020304" pitchFamily="18" charset="0"/>
              </a:rPr>
              <a:t>ere when it checks for 3 age groups which are under 30, greater than 30 and lesser than 40,value greater than 40 and lesser than 50 else over 50 age group. Calculates the AVERAGE of balance column and renames it as </a:t>
            </a:r>
            <a:r>
              <a:rPr lang="en-US" sz="2000" cap="none" dirty="0" err="1">
                <a:latin typeface="Times New Roman" panose="02020603050405020304" pitchFamily="18" charset="0"/>
                <a:cs typeface="Times New Roman" panose="02020603050405020304" pitchFamily="18" charset="0"/>
              </a:rPr>
              <a:t>AvgBalance</a:t>
            </a:r>
            <a:r>
              <a:rPr lang="en-US" sz="2000" cap="none" dirty="0">
                <a:latin typeface="Times New Roman" panose="02020603050405020304" pitchFamily="18" charset="0"/>
                <a:cs typeface="Times New Roman" panose="02020603050405020304" pitchFamily="18" charset="0"/>
              </a:rPr>
              <a:t> calculates the AVERAGE of </a:t>
            </a:r>
            <a:r>
              <a:rPr lang="en-US" sz="2000" cap="none" dirty="0" err="1">
                <a:latin typeface="Times New Roman" panose="02020603050405020304" pitchFamily="18" charset="0"/>
                <a:cs typeface="Times New Roman" panose="02020603050405020304" pitchFamily="18" charset="0"/>
              </a:rPr>
              <a:t>EstimatedSalary</a:t>
            </a:r>
            <a:r>
              <a:rPr lang="en-US" sz="2000" cap="none" dirty="0">
                <a:latin typeface="Times New Roman" panose="02020603050405020304" pitchFamily="18" charset="0"/>
                <a:cs typeface="Times New Roman" panose="02020603050405020304" pitchFamily="18" charset="0"/>
              </a:rPr>
              <a:t> column and renames it as </a:t>
            </a:r>
            <a:r>
              <a:rPr lang="en-US" sz="2000" cap="none" dirty="0" err="1">
                <a:latin typeface="Times New Roman" panose="02020603050405020304" pitchFamily="18" charset="0"/>
                <a:cs typeface="Times New Roman" panose="02020603050405020304" pitchFamily="18" charset="0"/>
              </a:rPr>
              <a:t>AvgSalary</a:t>
            </a:r>
            <a:r>
              <a:rPr lang="en-US" sz="2000" cap="none" dirty="0">
                <a:latin typeface="Times New Roman" panose="02020603050405020304" pitchFamily="18" charset="0"/>
                <a:cs typeface="Times New Roman" panose="02020603050405020304" pitchFamily="18" charset="0"/>
              </a:rPr>
              <a:t>  from table </a:t>
            </a:r>
            <a:r>
              <a:rPr lang="en-US" sz="2000" cap="none" dirty="0" err="1">
                <a:latin typeface="Times New Roman" panose="02020603050405020304" pitchFamily="18" charset="0"/>
                <a:cs typeface="Times New Roman" panose="02020603050405020304" pitchFamily="18" charset="0"/>
              </a:rPr>
              <a:t>churn.data</a:t>
            </a:r>
            <a:r>
              <a:rPr lang="en-US" sz="2000" cap="none"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IN" sz="1800" b="1" cap="none" dirty="0">
                <a:latin typeface="Times New Roman" panose="02020603050405020304" pitchFamily="18" charset="0"/>
                <a:cs typeface="Times New Roman" panose="02020603050405020304" pitchFamily="18" charset="0"/>
              </a:rPr>
              <a:t>Code: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918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D443273C-D157-408B-AF1E-69D096D6B5F0}"/>
              </a:ext>
            </a:extLst>
          </p:cNvPr>
          <p:cNvSpPr txBox="1">
            <a:spLocks/>
          </p:cNvSpPr>
          <p:nvPr/>
        </p:nvSpPr>
        <p:spPr>
          <a:xfrm>
            <a:off x="457200" y="1284588"/>
            <a:ext cx="8435280" cy="4952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Q7. Calculate the churn rate (percentage of customers who have exited) and analyze churn behavior based on various factors.</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Query: </a:t>
            </a:r>
            <a:r>
              <a:rPr lang="en-US" sz="1900" dirty="0">
                <a:latin typeface="Times New Roman" panose="02020603050405020304" pitchFamily="18" charset="0"/>
                <a:cs typeface="Times New Roman" panose="02020603050405020304" pitchFamily="18" charset="0"/>
              </a:rPr>
              <a:t> 	SELECT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Geography,</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AVG(Exited) AS </a:t>
            </a:r>
            <a:r>
              <a:rPr lang="en-US" sz="1900" dirty="0" err="1">
                <a:latin typeface="Times New Roman" panose="02020603050405020304" pitchFamily="18" charset="0"/>
                <a:cs typeface="Times New Roman" panose="02020603050405020304" pitchFamily="18" charset="0"/>
              </a:rPr>
              <a:t>ChurnRate</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AVG(</a:t>
            </a:r>
            <a:r>
              <a:rPr lang="en-US" sz="1900" dirty="0" err="1">
                <a:latin typeface="Times New Roman" panose="02020603050405020304" pitchFamily="18" charset="0"/>
                <a:cs typeface="Times New Roman" panose="02020603050405020304" pitchFamily="18" charset="0"/>
              </a:rPr>
              <a:t>CreditScore</a:t>
            </a:r>
            <a:r>
              <a:rPr lang="en-US" sz="1900" dirty="0">
                <a:latin typeface="Times New Roman" panose="02020603050405020304" pitchFamily="18" charset="0"/>
                <a:cs typeface="Times New Roman" panose="02020603050405020304" pitchFamily="18" charset="0"/>
              </a:rPr>
              <a:t>) AS </a:t>
            </a:r>
            <a:r>
              <a:rPr lang="en-US" sz="1900" dirty="0" err="1">
                <a:latin typeface="Times New Roman" panose="02020603050405020304" pitchFamily="18" charset="0"/>
                <a:cs typeface="Times New Roman" panose="02020603050405020304" pitchFamily="18" charset="0"/>
              </a:rPr>
              <a:t>AvgCreditScore</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AVG(Balance) AS </a:t>
            </a:r>
            <a:r>
              <a:rPr lang="en-US" sz="1900" dirty="0" err="1">
                <a:latin typeface="Times New Roman" panose="02020603050405020304" pitchFamily="18" charset="0"/>
                <a:cs typeface="Times New Roman" panose="02020603050405020304" pitchFamily="18" charset="0"/>
              </a:rPr>
              <a:t>AvgBalance</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churn.data</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GROUP BY Geography</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ORDER BY </a:t>
            </a:r>
            <a:r>
              <a:rPr lang="en-US" sz="1900" dirty="0" err="1">
                <a:latin typeface="Times New Roman" panose="02020603050405020304" pitchFamily="18" charset="0"/>
                <a:cs typeface="Times New Roman" panose="02020603050405020304" pitchFamily="18" charset="0"/>
              </a:rPr>
              <a:t>ChurnRate</a:t>
            </a:r>
            <a:r>
              <a:rPr lang="en-US" sz="1900" dirty="0">
                <a:latin typeface="Times New Roman" panose="02020603050405020304" pitchFamily="18" charset="0"/>
                <a:cs typeface="Times New Roman" panose="02020603050405020304" pitchFamily="18" charset="0"/>
              </a:rPr>
              <a:t> DESC;</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Method Used</a:t>
            </a:r>
            <a:r>
              <a:rPr lang="en-IN" sz="1900" dirty="0">
                <a:latin typeface="Times New Roman" panose="02020603050405020304" pitchFamily="18" charset="0"/>
                <a:cs typeface="Times New Roman" panose="02020603050405020304" pitchFamily="18" charset="0"/>
              </a:rPr>
              <a:t>: Select Statement, Average Function, Group by Clause, Order by Clause </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Explanation: </a:t>
            </a:r>
            <a:r>
              <a:rPr lang="en-US" sz="1900" dirty="0" err="1">
                <a:latin typeface="Times New Roman" panose="02020603050405020304" pitchFamily="18" charset="0"/>
                <a:cs typeface="Times New Roman" panose="02020603050405020304" pitchFamily="18" charset="0"/>
              </a:rPr>
              <a:t>Retrives</a:t>
            </a:r>
            <a:r>
              <a:rPr lang="en-US" sz="1900" dirty="0">
                <a:latin typeface="Times New Roman" panose="02020603050405020304" pitchFamily="18" charset="0"/>
                <a:cs typeface="Times New Roman" panose="02020603050405020304" pitchFamily="18" charset="0"/>
              </a:rPr>
              <a:t> the data by performing average of exited column, average of </a:t>
            </a:r>
            <a:r>
              <a:rPr lang="en-US" sz="1900" dirty="0" err="1">
                <a:latin typeface="Times New Roman" panose="02020603050405020304" pitchFamily="18" charset="0"/>
                <a:cs typeface="Times New Roman" panose="02020603050405020304" pitchFamily="18" charset="0"/>
              </a:rPr>
              <a:t>CreditScore</a:t>
            </a:r>
            <a:r>
              <a:rPr lang="en-US" sz="1900" dirty="0">
                <a:latin typeface="Times New Roman" panose="02020603050405020304" pitchFamily="18" charset="0"/>
                <a:cs typeface="Times New Roman" panose="02020603050405020304" pitchFamily="18" charset="0"/>
              </a:rPr>
              <a:t> as </a:t>
            </a:r>
            <a:r>
              <a:rPr lang="en-US" sz="1900" dirty="0" err="1">
                <a:latin typeface="Times New Roman" panose="02020603050405020304" pitchFamily="18" charset="0"/>
                <a:cs typeface="Times New Roman" panose="02020603050405020304" pitchFamily="18" charset="0"/>
              </a:rPr>
              <a:t>AvgCreditScore</a:t>
            </a:r>
            <a:r>
              <a:rPr lang="en-US" sz="1900" dirty="0">
                <a:latin typeface="Times New Roman" panose="02020603050405020304" pitchFamily="18" charset="0"/>
                <a:cs typeface="Times New Roman" panose="02020603050405020304" pitchFamily="18" charset="0"/>
              </a:rPr>
              <a:t>, average of Balance as </a:t>
            </a:r>
            <a:r>
              <a:rPr lang="en-US" sz="1900" dirty="0" err="1">
                <a:latin typeface="Times New Roman" panose="02020603050405020304" pitchFamily="18" charset="0"/>
                <a:cs typeface="Times New Roman" panose="02020603050405020304" pitchFamily="18" charset="0"/>
              </a:rPr>
              <a:t>AvgBalance</a:t>
            </a: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churn.data</a:t>
            </a:r>
            <a:r>
              <a:rPr lang="en-US" sz="1900" dirty="0">
                <a:latin typeface="Times New Roman" panose="02020603050405020304" pitchFamily="18" charset="0"/>
                <a:cs typeface="Times New Roman" panose="02020603050405020304" pitchFamily="18" charset="0"/>
              </a:rPr>
              <a:t> by grouping  geography column.</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7.PNG">
            <a:extLst>
              <a:ext uri="{FF2B5EF4-FFF2-40B4-BE49-F238E27FC236}">
                <a16:creationId xmlns:a16="http://schemas.microsoft.com/office/drawing/2014/main" id="{B4142353-1072-4ACD-88FC-C4C162B90752}"/>
              </a:ext>
            </a:extLst>
          </p:cNvPr>
          <p:cNvPicPr>
            <a:picLocks noGrp="1" noChangeAspect="1" noChangeArrowheads="1"/>
          </p:cNvPicPr>
          <p:nvPr>
            <p:ph idx="1"/>
          </p:nvPr>
        </p:nvPicPr>
        <p:blipFill>
          <a:blip r:embed="rId2"/>
          <a:srcRect/>
          <a:stretch>
            <a:fillRect/>
          </a:stretch>
        </p:blipFill>
        <p:spPr bwMode="auto">
          <a:xfrm>
            <a:off x="593724" y="1772816"/>
            <a:ext cx="8154739" cy="4104455"/>
          </a:xfrm>
          <a:prstGeom prst="rect">
            <a:avLst/>
          </a:prstGeom>
          <a:noFill/>
        </p:spPr>
      </p:pic>
      <p:sp>
        <p:nvSpPr>
          <p:cNvPr id="7" name="Content Placeholder 2">
            <a:extLst>
              <a:ext uri="{FF2B5EF4-FFF2-40B4-BE49-F238E27FC236}">
                <a16:creationId xmlns:a16="http://schemas.microsoft.com/office/drawing/2014/main" id="{59380599-66A2-4E1A-94F8-FBDF88727CD4}"/>
              </a:ext>
            </a:extLst>
          </p:cNvPr>
          <p:cNvSpPr txBox="1">
            <a:spLocks/>
          </p:cNvSpPr>
          <p:nvPr/>
        </p:nvSpPr>
        <p:spPr>
          <a:xfrm>
            <a:off x="415716" y="1124744"/>
            <a:ext cx="7955280" cy="43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269026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CF4076FD-D6EA-4DD9-AC00-A0BA015E9296}"/>
              </a:ext>
            </a:extLst>
          </p:cNvPr>
          <p:cNvSpPr txBox="1">
            <a:spLocks/>
          </p:cNvSpPr>
          <p:nvPr/>
        </p:nvSpPr>
        <p:spPr>
          <a:xfrm>
            <a:off x="457200" y="1196752"/>
            <a:ext cx="8435280" cy="5256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Q8. Implement dynamic segmentation based on real-time updates in customer behavior, such as changes in balance or product ownership. Example using window functions for dynamic segmentation</a:t>
            </a:r>
            <a:endParaRPr lang="en-IN" sz="20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Balance,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NumOfProducts</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ROW_NUMBER() OVER (PARTITION BY </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 ORDER BY Balance 	DESC) AS Segment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 Row Number( ) Over ( ) Function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err="1">
                <a:latin typeface="Times New Roman" panose="02020603050405020304" pitchFamily="18" charset="0"/>
                <a:cs typeface="Times New Roman" panose="02020603050405020304" pitchFamily="18" charset="0"/>
              </a:rPr>
              <a:t>ROW_Number</a:t>
            </a:r>
            <a:r>
              <a:rPr lang="en-US" sz="1800" dirty="0">
                <a:latin typeface="Times New Roman" panose="02020603050405020304" pitchFamily="18" charset="0"/>
                <a:cs typeface="Times New Roman" panose="02020603050405020304" pitchFamily="18" charset="0"/>
              </a:rPr>
              <a:t>() SQL RANK function to get a unique sequential number for each row in the specified data. It gives the rank one for the first row and then increments the value by one for each row. We get different ranks for the row having similar values as well.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8.PNG">
            <a:extLst>
              <a:ext uri="{FF2B5EF4-FFF2-40B4-BE49-F238E27FC236}">
                <a16:creationId xmlns:a16="http://schemas.microsoft.com/office/drawing/2014/main" id="{6DE0D0AE-1E90-4D86-9E31-2AC6DB9662CE}"/>
              </a:ext>
            </a:extLst>
          </p:cNvPr>
          <p:cNvPicPr>
            <a:picLocks noGrp="1" noChangeAspect="1" noChangeArrowheads="1"/>
          </p:cNvPicPr>
          <p:nvPr>
            <p:ph idx="1"/>
          </p:nvPr>
        </p:nvPicPr>
        <p:blipFill>
          <a:blip r:embed="rId2"/>
          <a:srcRect/>
          <a:stretch>
            <a:fillRect/>
          </a:stretch>
        </p:blipFill>
        <p:spPr bwMode="auto">
          <a:xfrm>
            <a:off x="285750" y="1554559"/>
            <a:ext cx="8572500" cy="4610745"/>
          </a:xfrm>
          <a:prstGeom prst="rect">
            <a:avLst/>
          </a:prstGeom>
          <a:noFill/>
        </p:spPr>
      </p:pic>
      <p:sp>
        <p:nvSpPr>
          <p:cNvPr id="5" name="Content Placeholder 2">
            <a:extLst>
              <a:ext uri="{FF2B5EF4-FFF2-40B4-BE49-F238E27FC236}">
                <a16:creationId xmlns:a16="http://schemas.microsoft.com/office/drawing/2014/main" id="{9E2F0C94-D803-443A-B843-179D51004D35}"/>
              </a:ext>
            </a:extLst>
          </p:cNvPr>
          <p:cNvSpPr txBox="1">
            <a:spLocks/>
          </p:cNvSpPr>
          <p:nvPr/>
        </p:nvSpPr>
        <p:spPr>
          <a:xfrm>
            <a:off x="415716" y="1124744"/>
            <a:ext cx="7955280" cy="43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97491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61F34B01-F4DD-4416-9143-A8DAFFFF2AF6}"/>
              </a:ext>
            </a:extLst>
          </p:cNvPr>
          <p:cNvSpPr txBox="1">
            <a:spLocks/>
          </p:cNvSpPr>
          <p:nvPr/>
        </p:nvSpPr>
        <p:spPr>
          <a:xfrm>
            <a:off x="457200" y="1196752"/>
            <a:ext cx="8435280" cy="52565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Q9. Calculate the CLV for each customer based on their tenure, average balance, and estimated salary.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SUM(Balance) AS </a:t>
            </a:r>
            <a:r>
              <a:rPr lang="en-US" sz="1800" dirty="0" err="1">
                <a:latin typeface="Times New Roman" panose="02020603050405020304" pitchFamily="18" charset="0"/>
                <a:cs typeface="Times New Roman" panose="02020603050405020304" pitchFamily="18" charset="0"/>
              </a:rPr>
              <a:t>TotalBalance</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AVG(</a:t>
            </a:r>
            <a:r>
              <a:rPr lang="en-US" sz="1800" dirty="0" err="1">
                <a:latin typeface="Times New Roman" panose="02020603050405020304" pitchFamily="18" charset="0"/>
                <a:cs typeface="Times New Roman" panose="02020603050405020304" pitchFamily="18" charset="0"/>
              </a:rPr>
              <a:t>EstimatedSalary</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AvgSalary</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Tenure,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(SUM(Balance) / Tenure) * AVG(</a:t>
            </a:r>
            <a:r>
              <a:rPr lang="en-US" sz="1800" dirty="0" err="1">
                <a:latin typeface="Times New Roman" panose="02020603050405020304" pitchFamily="18" charset="0"/>
                <a:cs typeface="Times New Roman" panose="02020603050405020304" pitchFamily="18" charset="0"/>
              </a:rPr>
              <a:t>EstimatedSalary</a:t>
            </a:r>
            <a:r>
              <a:rPr lang="en-US" sz="1800" dirty="0">
                <a:latin typeface="Times New Roman" panose="02020603050405020304" pitchFamily="18" charset="0"/>
                <a:cs typeface="Times New Roman" panose="02020603050405020304" pitchFamily="18" charset="0"/>
              </a:rPr>
              <a:t>) AS CLV</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GROUP BY </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 Tenure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ORDER BY CLV DESC;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 Sum Function, Group By Clause</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Retrieves sum of balance and Calculates the CLV(customer life time valve) for each customer based on their tenure, average balance, and estimated salary in descending </a:t>
            </a:r>
            <a:r>
              <a:rPr lang="en-US" sz="1800" dirty="0" err="1">
                <a:latin typeface="Times New Roman" panose="02020603050405020304" pitchFamily="18" charset="0"/>
                <a:cs typeface="Times New Roman" panose="02020603050405020304" pitchFamily="18" charset="0"/>
              </a:rPr>
              <a:t>oder</a:t>
            </a: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599F407-AD53-4BFC-BBFE-1F0EBBB62567}"/>
              </a:ext>
            </a:extLst>
          </p:cNvPr>
          <p:cNvSpPr txBox="1">
            <a:spLocks/>
          </p:cNvSpPr>
          <p:nvPr/>
        </p:nvSpPr>
        <p:spPr>
          <a:xfrm>
            <a:off x="415716" y="1124744"/>
            <a:ext cx="7955280" cy="43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b="1" dirty="0">
                <a:latin typeface="Times New Roman" panose="02020603050405020304" pitchFamily="18" charset="0"/>
                <a:cs typeface="Times New Roman" panose="02020603050405020304" pitchFamily="18" charset="0"/>
              </a:rPr>
              <a:t>Code:</a:t>
            </a:r>
          </a:p>
        </p:txBody>
      </p:sp>
      <p:pic>
        <p:nvPicPr>
          <p:cNvPr id="5" name="Picture 2" descr="C:\Users\MOHANKUMARMPT\Downloads\obj9.PNG">
            <a:extLst>
              <a:ext uri="{FF2B5EF4-FFF2-40B4-BE49-F238E27FC236}">
                <a16:creationId xmlns:a16="http://schemas.microsoft.com/office/drawing/2014/main" id="{606C30FF-CDF7-4385-8EAC-011D843A5FE3}"/>
              </a:ext>
            </a:extLst>
          </p:cNvPr>
          <p:cNvPicPr>
            <a:picLocks noGrp="1" noChangeAspect="1" noChangeArrowheads="1"/>
          </p:cNvPicPr>
          <p:nvPr>
            <p:ph idx="1"/>
          </p:nvPr>
        </p:nvPicPr>
        <p:blipFill>
          <a:blip r:embed="rId2"/>
          <a:srcRect/>
          <a:stretch>
            <a:fillRect/>
          </a:stretch>
        </p:blipFill>
        <p:spPr bwMode="auto">
          <a:xfrm>
            <a:off x="768744" y="1556792"/>
            <a:ext cx="7786742" cy="4968552"/>
          </a:xfrm>
          <a:prstGeom prst="rect">
            <a:avLst/>
          </a:prstGeom>
          <a:noFill/>
        </p:spPr>
      </p:pic>
    </p:spTree>
    <p:extLst>
      <p:ext uri="{BB962C8B-B14F-4D97-AF65-F5344CB8AC3E}">
        <p14:creationId xmlns:p14="http://schemas.microsoft.com/office/powerpoint/2010/main" val="1376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0E33E84-7DFE-469B-B687-2199219A9FAE}"/>
              </a:ext>
            </a:extLst>
          </p:cNvPr>
          <p:cNvSpPr txBox="1">
            <a:spLocks/>
          </p:cNvSpPr>
          <p:nvPr/>
        </p:nvSpPr>
        <p:spPr>
          <a:xfrm>
            <a:off x="457200" y="1196752"/>
            <a:ext cx="8435280" cy="5256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Q10. Identify opportunities for cross-selling and up-selling by analyzing product ownership and balance distribution.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NumOfProducts</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AVG(Balance) AS </a:t>
            </a:r>
            <a:r>
              <a:rPr lang="en-US" sz="1800" dirty="0" err="1">
                <a:latin typeface="Times New Roman" panose="02020603050405020304" pitchFamily="18" charset="0"/>
                <a:cs typeface="Times New Roman" panose="02020603050405020304" pitchFamily="18" charset="0"/>
              </a:rPr>
              <a:t>AvgBalance</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COUNT(*) AS </a:t>
            </a:r>
            <a:r>
              <a:rPr lang="en-US" sz="1800" dirty="0" err="1">
                <a:latin typeface="Times New Roman" panose="02020603050405020304" pitchFamily="18" charset="0"/>
                <a:cs typeface="Times New Roman" panose="02020603050405020304" pitchFamily="18" charset="0"/>
              </a:rPr>
              <a:t>CustomerCount</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GROUP BY </a:t>
            </a:r>
            <a:r>
              <a:rPr lang="en-US" sz="1800" dirty="0" err="1">
                <a:latin typeface="Times New Roman" panose="02020603050405020304" pitchFamily="18" charset="0"/>
                <a:cs typeface="Times New Roman" panose="02020603050405020304" pitchFamily="18" charset="0"/>
              </a:rPr>
              <a:t>NumOfProducts</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ORDER BY </a:t>
            </a:r>
            <a:r>
              <a:rPr lang="en-US" sz="1800" dirty="0" err="1">
                <a:latin typeface="Times New Roman" panose="02020603050405020304" pitchFamily="18" charset="0"/>
                <a:cs typeface="Times New Roman" panose="02020603050405020304" pitchFamily="18" charset="0"/>
              </a:rPr>
              <a:t>NumOfProducts</a:t>
            </a: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 Group By Clause</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err="1">
                <a:latin typeface="Times New Roman" panose="02020603050405020304" pitchFamily="18" charset="0"/>
                <a:cs typeface="Times New Roman" panose="02020603050405020304" pitchFamily="18" charset="0"/>
              </a:rPr>
              <a:t>Retreives</a:t>
            </a:r>
            <a:r>
              <a:rPr lang="en-US" sz="1800" dirty="0">
                <a:latin typeface="Times New Roman" panose="02020603050405020304" pitchFamily="18" charset="0"/>
                <a:cs typeface="Times New Roman" panose="02020603050405020304" pitchFamily="18" charset="0"/>
              </a:rPr>
              <a:t> cross-selling and up-selling  of number of products by analyzing product ownership and balance distribution by grouping </a:t>
            </a:r>
            <a:r>
              <a:rPr lang="en-US" sz="1800" dirty="0" err="1">
                <a:latin typeface="Times New Roman" panose="02020603050405020304" pitchFamily="18" charset="0"/>
                <a:cs typeface="Times New Roman" panose="02020603050405020304" pitchFamily="18" charset="0"/>
              </a:rPr>
              <a:t>numberof</a:t>
            </a:r>
            <a:r>
              <a:rPr lang="en-US" sz="1800" dirty="0">
                <a:latin typeface="Times New Roman" panose="02020603050405020304" pitchFamily="18" charset="0"/>
                <a:cs typeface="Times New Roman" panose="02020603050405020304" pitchFamily="18" charset="0"/>
              </a:rPr>
              <a:t> products and orders by number of 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10.PNG">
            <a:extLst>
              <a:ext uri="{FF2B5EF4-FFF2-40B4-BE49-F238E27FC236}">
                <a16:creationId xmlns:a16="http://schemas.microsoft.com/office/drawing/2014/main" id="{EEF70601-EB1F-4899-A5DC-57530C89B2AD}"/>
              </a:ext>
            </a:extLst>
          </p:cNvPr>
          <p:cNvPicPr>
            <a:picLocks noGrp="1" noChangeAspect="1" noChangeArrowheads="1"/>
          </p:cNvPicPr>
          <p:nvPr>
            <p:ph idx="1"/>
          </p:nvPr>
        </p:nvPicPr>
        <p:blipFill>
          <a:blip r:embed="rId2"/>
          <a:srcRect/>
          <a:stretch>
            <a:fillRect/>
          </a:stretch>
        </p:blipFill>
        <p:spPr bwMode="auto">
          <a:xfrm>
            <a:off x="457200" y="1500174"/>
            <a:ext cx="8258204" cy="4500594"/>
          </a:xfrm>
          <a:prstGeom prst="rect">
            <a:avLst/>
          </a:prstGeom>
          <a:noFill/>
        </p:spPr>
      </p:pic>
      <p:sp>
        <p:nvSpPr>
          <p:cNvPr id="5" name="Content Placeholder 2">
            <a:extLst>
              <a:ext uri="{FF2B5EF4-FFF2-40B4-BE49-F238E27FC236}">
                <a16:creationId xmlns:a16="http://schemas.microsoft.com/office/drawing/2014/main" id="{909EF547-9945-4CDB-ACC4-A6811F9044B1}"/>
              </a:ext>
            </a:extLst>
          </p:cNvPr>
          <p:cNvSpPr txBox="1">
            <a:spLocks/>
          </p:cNvSpPr>
          <p:nvPr/>
        </p:nvSpPr>
        <p:spPr>
          <a:xfrm>
            <a:off x="415716" y="1124744"/>
            <a:ext cx="7955280" cy="43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51580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519E0FDE-7F11-4A6B-BC8B-27041EAFE379}"/>
              </a:ext>
            </a:extLst>
          </p:cNvPr>
          <p:cNvSpPr txBox="1">
            <a:spLocks/>
          </p:cNvSpPr>
          <p:nvPr/>
        </p:nvSpPr>
        <p:spPr>
          <a:xfrm>
            <a:off x="457200" y="1196752"/>
            <a:ext cx="8435280" cy="52565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Q11. Check if Customer has Credit </a:t>
            </a:r>
            <a:r>
              <a:rPr lang="en-US" sz="2000" b="1" dirty="0" err="1">
                <a:solidFill>
                  <a:srgbClr val="0070C0"/>
                </a:solidFill>
                <a:latin typeface="Times New Roman" panose="02020603050405020304" pitchFamily="18" charset="0"/>
                <a:cs typeface="Times New Roman" panose="02020603050405020304" pitchFamily="18" charset="0"/>
              </a:rPr>
              <a:t>CardCreate</a:t>
            </a:r>
            <a:r>
              <a:rPr lang="en-US" sz="2000" b="1" dirty="0">
                <a:solidFill>
                  <a:srgbClr val="0070C0"/>
                </a:solidFill>
                <a:latin typeface="Times New Roman" panose="02020603050405020304" pitchFamily="18" charset="0"/>
                <a:cs typeface="Times New Roman" panose="02020603050405020304" pitchFamily="18" charset="0"/>
              </a:rPr>
              <a:t> a UDF to convert the </a:t>
            </a:r>
            <a:r>
              <a:rPr lang="en-US" sz="2000" b="1" dirty="0" err="1">
                <a:solidFill>
                  <a:srgbClr val="0070C0"/>
                </a:solidFill>
                <a:latin typeface="Times New Roman" panose="02020603050405020304" pitchFamily="18" charset="0"/>
                <a:cs typeface="Times New Roman" panose="02020603050405020304" pitchFamily="18" charset="0"/>
              </a:rPr>
              <a:t>HasCrCard</a:t>
            </a:r>
            <a:r>
              <a:rPr lang="en-US" sz="2000" b="1" dirty="0">
                <a:solidFill>
                  <a:srgbClr val="0070C0"/>
                </a:solidFill>
                <a:latin typeface="Times New Roman" panose="02020603050405020304" pitchFamily="18" charset="0"/>
                <a:cs typeface="Times New Roman" panose="02020603050405020304" pitchFamily="18" charset="0"/>
              </a:rPr>
              <a:t> column (which is likely a bit or Boolean) into a more readable format.</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DELIMITER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CREATE FUNCTION </a:t>
            </a:r>
            <a:r>
              <a:rPr lang="en-US" sz="1800" dirty="0" err="1">
                <a:latin typeface="Times New Roman" panose="02020603050405020304" pitchFamily="18" charset="0"/>
                <a:cs typeface="Times New Roman" panose="02020603050405020304" pitchFamily="18" charset="0"/>
              </a:rPr>
              <a:t>HasCreditCard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hasCrCard</a:t>
            </a:r>
            <a:r>
              <a:rPr lang="en-US" sz="1800" dirty="0">
                <a:latin typeface="Times New Roman" panose="02020603050405020304" pitchFamily="18" charset="0"/>
                <a:cs typeface="Times New Roman" panose="02020603050405020304" pitchFamily="18" charset="0"/>
              </a:rPr>
              <a:t> BIT)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RETURNS VARCHAR(3)</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BEGIN</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DECLARE result VARCHAR(3);</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SET result = CASE WHEN </a:t>
            </a:r>
            <a:r>
              <a:rPr lang="en-US" sz="1800" dirty="0" err="1">
                <a:latin typeface="Times New Roman" panose="02020603050405020304" pitchFamily="18" charset="0"/>
                <a:cs typeface="Times New Roman" panose="02020603050405020304" pitchFamily="18" charset="0"/>
              </a:rPr>
              <a:t>hasCrCard</a:t>
            </a:r>
            <a:r>
              <a:rPr lang="en-US" sz="1800" dirty="0">
                <a:latin typeface="Times New Roman" panose="02020603050405020304" pitchFamily="18" charset="0"/>
                <a:cs typeface="Times New Roman" panose="02020603050405020304" pitchFamily="18" charset="0"/>
              </a:rPr>
              <a:t> = 1 THEN 'Yes' ELSE 'No' END;</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RETURN result;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END//</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DELIMITER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SELECT </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 Surname, </a:t>
            </a:r>
            <a:r>
              <a:rPr lang="en-US" sz="1800" dirty="0" err="1">
                <a:latin typeface="Times New Roman" panose="02020603050405020304" pitchFamily="18" charset="0"/>
                <a:cs typeface="Times New Roman" panose="02020603050405020304" pitchFamily="18" charset="0"/>
              </a:rPr>
              <a:t>HasCrCard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HasCreditCard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HasCrCard</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HasCreditCard</a:t>
            </a: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User Defined Function</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832" y="476673"/>
            <a:ext cx="3744416" cy="720079"/>
          </a:xfrm>
        </p:spPr>
        <p:txBody>
          <a:bodyPr>
            <a:normAutofit/>
          </a:bodyPr>
          <a:lstStyle/>
          <a:p>
            <a:pPr algn="ctr"/>
            <a:r>
              <a:rPr lang="en-IN" b="1" dirty="0">
                <a:solidFill>
                  <a:srgbClr val="00B050"/>
                </a:solidFill>
                <a:latin typeface="Times New Roman" panose="02020603050405020304" pitchFamily="18" charset="0"/>
                <a:cs typeface="Times New Roman" panose="02020603050405020304" pitchFamily="18" charset="0"/>
              </a:rPr>
              <a:t>OBJECTIVE</a:t>
            </a:r>
            <a:endParaRPr lang="en-US" sz="4800" b="1"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96752"/>
            <a:ext cx="8229600" cy="5400600"/>
          </a:xfrm>
        </p:spPr>
        <p:txBody>
          <a:bodyPr>
            <a:noAutofit/>
          </a:bodyPr>
          <a:lstStyle/>
          <a:p>
            <a:r>
              <a:rPr lang="en-GB" sz="2200" dirty="0">
                <a:latin typeface="Times New Roman" pitchFamily="18" charset="0"/>
                <a:cs typeface="Times New Roman" pitchFamily="18" charset="0"/>
              </a:rPr>
              <a:t>Predicting which set of the Customers are going to churn out from the organization by looking into some of the important attributes and applying Machine Learning on it.</a:t>
            </a:r>
          </a:p>
          <a:p>
            <a:endParaRPr lang="en-GB" sz="2200" dirty="0">
              <a:latin typeface="Times New Roman" pitchFamily="18" charset="0"/>
              <a:cs typeface="Times New Roman" pitchFamily="18" charset="0"/>
            </a:endParaRPr>
          </a:p>
          <a:p>
            <a:r>
              <a:rPr lang="en-GB" sz="2200" dirty="0">
                <a:latin typeface="Times New Roman" pitchFamily="18" charset="0"/>
                <a:cs typeface="Times New Roman" pitchFamily="18" charset="0"/>
              </a:rPr>
              <a:t> Customer churn refers to when a customer ceases his or her relationship with a company. Online churned once a particular amount of time has elapsed since the customers last interaction with the site or service. </a:t>
            </a:r>
          </a:p>
          <a:p>
            <a:endParaRPr lang="en-GB" sz="2200" dirty="0">
              <a:latin typeface="Times New Roman" pitchFamily="18" charset="0"/>
              <a:cs typeface="Times New Roman" pitchFamily="18" charset="0"/>
            </a:endParaRPr>
          </a:p>
          <a:p>
            <a:r>
              <a:rPr lang="en-GB" sz="2200" dirty="0">
                <a:latin typeface="Times New Roman" pitchFamily="18" charset="0"/>
                <a:cs typeface="Times New Roman" pitchFamily="18" charset="0"/>
              </a:rPr>
              <a:t>Customer churn occurs when customers or subscribers stop doing business with a company or service, also known as customer attrition. Its also referred as loss of clients or customers. Similar concept with predicting employee turnover, we are going to predict customer churn.</a:t>
            </a:r>
            <a:endParaRPr lang="en-US" sz="22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11.PNG">
            <a:extLst>
              <a:ext uri="{FF2B5EF4-FFF2-40B4-BE49-F238E27FC236}">
                <a16:creationId xmlns:a16="http://schemas.microsoft.com/office/drawing/2014/main" id="{438DD104-6DC1-4D9A-A57D-47CEDBC49E4B}"/>
              </a:ext>
            </a:extLst>
          </p:cNvPr>
          <p:cNvPicPr>
            <a:picLocks noGrp="1" noChangeAspect="1" noChangeArrowheads="1"/>
          </p:cNvPicPr>
          <p:nvPr>
            <p:ph idx="1"/>
          </p:nvPr>
        </p:nvPicPr>
        <p:blipFill>
          <a:blip r:embed="rId2"/>
          <a:srcRect/>
          <a:stretch>
            <a:fillRect/>
          </a:stretch>
        </p:blipFill>
        <p:spPr bwMode="auto">
          <a:xfrm>
            <a:off x="592902" y="2874596"/>
            <a:ext cx="8051064" cy="3650748"/>
          </a:xfrm>
          <a:prstGeom prst="rect">
            <a:avLst/>
          </a:prstGeom>
          <a:noFill/>
        </p:spPr>
      </p:pic>
      <p:sp>
        <p:nvSpPr>
          <p:cNvPr id="5" name="Content Placeholder 2">
            <a:extLst>
              <a:ext uri="{FF2B5EF4-FFF2-40B4-BE49-F238E27FC236}">
                <a16:creationId xmlns:a16="http://schemas.microsoft.com/office/drawing/2014/main" id="{24D5E8BD-5A5E-45F1-8A55-E75DDA58B54F}"/>
              </a:ext>
            </a:extLst>
          </p:cNvPr>
          <p:cNvSpPr txBox="1">
            <a:spLocks/>
          </p:cNvSpPr>
          <p:nvPr/>
        </p:nvSpPr>
        <p:spPr>
          <a:xfrm>
            <a:off x="415716" y="995043"/>
            <a:ext cx="7955280" cy="2001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A user-defined function (UDF) in SQL is a function that a user writes and the database software executes. UDFs can perform specific tasks, such as complex calculations or data processing. They can accept inputs, perform actions, and return the output in various forms, such as a single value or a result set. Here UDF is created Check if Customer has Credit Card or not by specifying Boolean condition.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740677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E0128774-2CCF-4C42-ACB7-0D7976990CEA}"/>
              </a:ext>
            </a:extLst>
          </p:cNvPr>
          <p:cNvSpPr txBox="1">
            <a:spLocks/>
          </p:cNvSpPr>
          <p:nvPr/>
        </p:nvSpPr>
        <p:spPr>
          <a:xfrm>
            <a:off x="457200" y="1196752"/>
            <a:ext cx="8435280" cy="52565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Q12. Explore Customer Demographics and Churn </a:t>
            </a:r>
          </a:p>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Objective: Investigate the relationship between customer demographics (gender, age) and churn.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WITH </a:t>
            </a:r>
            <a:r>
              <a:rPr lang="en-US" sz="1800" dirty="0" err="1">
                <a:latin typeface="Times New Roman" panose="02020603050405020304" pitchFamily="18" charset="0"/>
                <a:cs typeface="Times New Roman" panose="02020603050405020304" pitchFamily="18" charset="0"/>
              </a:rPr>
              <a:t>DemographicsChurn</a:t>
            </a:r>
            <a:r>
              <a:rPr lang="en-US" sz="1800" dirty="0">
                <a:latin typeface="Times New Roman" panose="02020603050405020304" pitchFamily="18" charset="0"/>
                <a:cs typeface="Times New Roman" panose="02020603050405020304" pitchFamily="18" charset="0"/>
              </a:rPr>
              <a:t> AS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SELECT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Gender,</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Age,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AVG(Exited) * 100 AS </a:t>
            </a:r>
            <a:r>
              <a:rPr lang="en-US" sz="1800" dirty="0" err="1">
                <a:latin typeface="Times New Roman" panose="02020603050405020304" pitchFamily="18" charset="0"/>
                <a:cs typeface="Times New Roman" panose="02020603050405020304" pitchFamily="18" charset="0"/>
              </a:rPr>
              <a:t>ChurnRatePercentage</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GROUP BY Gender, Age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SELECT Gender, Age, </a:t>
            </a:r>
            <a:r>
              <a:rPr lang="en-US" sz="1800" dirty="0" err="1">
                <a:latin typeface="Times New Roman" panose="02020603050405020304" pitchFamily="18" charset="0"/>
                <a:cs typeface="Times New Roman" panose="02020603050405020304" pitchFamily="18" charset="0"/>
              </a:rPr>
              <a:t>ChurnRatePercentage</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DemographicsChurn</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ORDER BY Gender, Age;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CTE,  Average Function, Order By Clause</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12.PNG">
            <a:extLst>
              <a:ext uri="{FF2B5EF4-FFF2-40B4-BE49-F238E27FC236}">
                <a16:creationId xmlns:a16="http://schemas.microsoft.com/office/drawing/2014/main" id="{BA039EC2-9F62-4E1B-AF09-8CFB07284AB7}"/>
              </a:ext>
            </a:extLst>
          </p:cNvPr>
          <p:cNvPicPr>
            <a:picLocks noGrp="1" noChangeAspect="1" noChangeArrowheads="1"/>
          </p:cNvPicPr>
          <p:nvPr>
            <p:ph idx="1"/>
          </p:nvPr>
        </p:nvPicPr>
        <p:blipFill>
          <a:blip r:embed="rId2"/>
          <a:srcRect/>
          <a:stretch>
            <a:fillRect/>
          </a:stretch>
        </p:blipFill>
        <p:spPr bwMode="auto">
          <a:xfrm>
            <a:off x="827584" y="2708920"/>
            <a:ext cx="8064896" cy="3960439"/>
          </a:xfrm>
          <a:prstGeom prst="rect">
            <a:avLst/>
          </a:prstGeom>
          <a:noFill/>
        </p:spPr>
      </p:pic>
      <p:sp>
        <p:nvSpPr>
          <p:cNvPr id="5" name="Content Placeholder 2">
            <a:extLst>
              <a:ext uri="{FF2B5EF4-FFF2-40B4-BE49-F238E27FC236}">
                <a16:creationId xmlns:a16="http://schemas.microsoft.com/office/drawing/2014/main" id="{92E30BC2-D15A-486A-8854-3690F5D08712}"/>
              </a:ext>
            </a:extLst>
          </p:cNvPr>
          <p:cNvSpPr txBox="1">
            <a:spLocks/>
          </p:cNvSpPr>
          <p:nvPr/>
        </p:nvSpPr>
        <p:spPr>
          <a:xfrm>
            <a:off x="415716" y="995043"/>
            <a:ext cx="8476764" cy="2001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A Common Table Expression (CTE) in SQL is a temporary result set that can be referenced within a SELECT, INSERT, UPDATE, or DELETE statement. CTEs are defined using the WITH keyword and allow you to create a named, reusable subquery within your SQL statement Here CTE is created to Explore Customer Demographics and Churn Objective by calculating </a:t>
            </a:r>
            <a:r>
              <a:rPr lang="en-US" sz="1800" dirty="0" err="1">
                <a:latin typeface="Times New Roman" panose="02020603050405020304" pitchFamily="18" charset="0"/>
                <a:cs typeface="Times New Roman" panose="02020603050405020304" pitchFamily="18" charset="0"/>
              </a:rPr>
              <a:t>ChurnRatePercentage</a:t>
            </a:r>
            <a:r>
              <a:rPr lang="en-US" sz="1800" dirty="0">
                <a:latin typeface="Times New Roman" panose="02020603050405020304" pitchFamily="18" charset="0"/>
                <a:cs typeface="Times New Roman" panose="02020603050405020304" pitchFamily="18" charset="0"/>
              </a:rPr>
              <a:t> condition.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80436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ECF73E8A-CB1C-4EC4-BAD4-91A5EA5723DE}"/>
              </a:ext>
            </a:extLst>
          </p:cNvPr>
          <p:cNvSpPr txBox="1">
            <a:spLocks/>
          </p:cNvSpPr>
          <p:nvPr/>
        </p:nvSpPr>
        <p:spPr>
          <a:xfrm>
            <a:off x="457200" y="1124744"/>
            <a:ext cx="8435280" cy="53285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Q13. Determine Customer Tenure and Estimated Salary Trends </a:t>
            </a: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Objective: Analyze the relationship between customer tenure and estimated salary.</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Query: </a:t>
            </a:r>
            <a:r>
              <a:rPr lang="en-US" sz="1900" dirty="0">
                <a:latin typeface="Times New Roman" panose="02020603050405020304" pitchFamily="18" charset="0"/>
                <a:cs typeface="Times New Roman" panose="02020603050405020304" pitchFamily="18" charset="0"/>
              </a:rPr>
              <a:t> 	WITH </a:t>
            </a:r>
            <a:r>
              <a:rPr lang="en-US" sz="1900" dirty="0" err="1">
                <a:latin typeface="Times New Roman" panose="02020603050405020304" pitchFamily="18" charset="0"/>
                <a:cs typeface="Times New Roman" panose="02020603050405020304" pitchFamily="18" charset="0"/>
              </a:rPr>
              <a:t>TenureSalaryAnalysis</a:t>
            </a:r>
            <a:r>
              <a:rPr lang="en-US" sz="1900" dirty="0">
                <a:latin typeface="Times New Roman" panose="02020603050405020304" pitchFamily="18" charset="0"/>
                <a:cs typeface="Times New Roman" panose="02020603050405020304" pitchFamily="18" charset="0"/>
              </a:rPr>
              <a:t> AS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Tenure,</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AVG(</a:t>
            </a:r>
            <a:r>
              <a:rPr lang="en-US" sz="1900" dirty="0" err="1">
                <a:latin typeface="Times New Roman" panose="02020603050405020304" pitchFamily="18" charset="0"/>
                <a:cs typeface="Times New Roman" panose="02020603050405020304" pitchFamily="18" charset="0"/>
              </a:rPr>
              <a:t>EstimatedSalary</a:t>
            </a:r>
            <a:r>
              <a:rPr lang="en-US" sz="1900" dirty="0">
                <a:latin typeface="Times New Roman" panose="02020603050405020304" pitchFamily="18" charset="0"/>
                <a:cs typeface="Times New Roman" panose="02020603050405020304" pitchFamily="18" charset="0"/>
              </a:rPr>
              <a:t>) AS </a:t>
            </a:r>
            <a:r>
              <a:rPr lang="en-US" sz="1900" dirty="0" err="1">
                <a:latin typeface="Times New Roman" panose="02020603050405020304" pitchFamily="18" charset="0"/>
                <a:cs typeface="Times New Roman" panose="02020603050405020304" pitchFamily="18" charset="0"/>
              </a:rPr>
              <a:t>AvgEstimatedSalary</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churn.data</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GROUP BY Tenure</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Tenure, </a:t>
            </a:r>
            <a:r>
              <a:rPr lang="en-US" sz="1900" dirty="0" err="1">
                <a:latin typeface="Times New Roman" panose="02020603050405020304" pitchFamily="18" charset="0"/>
                <a:cs typeface="Times New Roman" panose="02020603050405020304" pitchFamily="18" charset="0"/>
              </a:rPr>
              <a:t>AvgEstimatedSalary</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TenureSalaryAnalysis</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ORDER BY Tenure;</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Method Used</a:t>
            </a:r>
            <a:r>
              <a:rPr lang="en-IN" sz="1900" dirty="0">
                <a:latin typeface="Times New Roman" panose="02020603050405020304" pitchFamily="18" charset="0"/>
                <a:cs typeface="Times New Roman" panose="02020603050405020304" pitchFamily="18" charset="0"/>
              </a:rPr>
              <a:t>: Select Statement, CTE,  Average Function, Order By Clause</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13.PNG">
            <a:extLst>
              <a:ext uri="{FF2B5EF4-FFF2-40B4-BE49-F238E27FC236}">
                <a16:creationId xmlns:a16="http://schemas.microsoft.com/office/drawing/2014/main" id="{CB02A03B-9531-42D5-9897-CA4387CF2E5E}"/>
              </a:ext>
            </a:extLst>
          </p:cNvPr>
          <p:cNvPicPr>
            <a:picLocks noGrp="1" noChangeAspect="1" noChangeArrowheads="1"/>
          </p:cNvPicPr>
          <p:nvPr>
            <p:ph idx="1"/>
          </p:nvPr>
        </p:nvPicPr>
        <p:blipFill>
          <a:blip r:embed="rId2"/>
          <a:stretch>
            <a:fillRect/>
          </a:stretch>
        </p:blipFill>
        <p:spPr bwMode="auto">
          <a:xfrm>
            <a:off x="1475656" y="2708920"/>
            <a:ext cx="4896544" cy="4070350"/>
          </a:xfrm>
          <a:prstGeom prst="rect">
            <a:avLst/>
          </a:prstGeom>
          <a:noFill/>
        </p:spPr>
      </p:pic>
      <p:sp>
        <p:nvSpPr>
          <p:cNvPr id="5" name="Content Placeholder 2">
            <a:extLst>
              <a:ext uri="{FF2B5EF4-FFF2-40B4-BE49-F238E27FC236}">
                <a16:creationId xmlns:a16="http://schemas.microsoft.com/office/drawing/2014/main" id="{4346D01B-5B3B-441F-9815-93E795CB4219}"/>
              </a:ext>
            </a:extLst>
          </p:cNvPr>
          <p:cNvSpPr txBox="1">
            <a:spLocks/>
          </p:cNvSpPr>
          <p:nvPr/>
        </p:nvSpPr>
        <p:spPr>
          <a:xfrm>
            <a:off x="415716" y="995043"/>
            <a:ext cx="8476764" cy="2001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A Common Table Expression (CTE) in SQL is a temporary result set that can be referenced within a SELECT, INSERT, UPDATE, or DELETE statement. CTEs are defined using the WITH keyword and allow you to create a named, reusable subquery within your SQL statement. Here CTE is created to determine Customer Tenure and Estimated Salary Trends by Analyzing the relationship between customer tenure and estimated salary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846857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E6C5BB5-47B6-4786-9474-C2B69F87B4E9}"/>
              </a:ext>
            </a:extLst>
          </p:cNvPr>
          <p:cNvSpPr txBox="1">
            <a:spLocks/>
          </p:cNvSpPr>
          <p:nvPr/>
        </p:nvSpPr>
        <p:spPr>
          <a:xfrm>
            <a:off x="457200" y="908720"/>
            <a:ext cx="8435280" cy="55446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Q14. Analyze Customer Age Distribution</a:t>
            </a: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Objective: Calculate the count of customers in different age groups.</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Query: </a:t>
            </a:r>
            <a:r>
              <a:rPr lang="en-US" sz="1900" dirty="0">
                <a:latin typeface="Times New Roman" panose="02020603050405020304" pitchFamily="18" charset="0"/>
                <a:cs typeface="Times New Roman" panose="02020603050405020304" pitchFamily="18" charset="0"/>
              </a:rPr>
              <a:t> 	WITH </a:t>
            </a:r>
            <a:r>
              <a:rPr lang="en-US" sz="1900" dirty="0" err="1">
                <a:latin typeface="Times New Roman" panose="02020603050405020304" pitchFamily="18" charset="0"/>
                <a:cs typeface="Times New Roman" panose="02020603050405020304" pitchFamily="18" charset="0"/>
              </a:rPr>
              <a:t>AgeDistribution</a:t>
            </a:r>
            <a:r>
              <a:rPr lang="en-US" sz="1900" dirty="0">
                <a:latin typeface="Times New Roman" panose="02020603050405020304" pitchFamily="18" charset="0"/>
                <a:cs typeface="Times New Roman" panose="02020603050405020304" pitchFamily="18" charset="0"/>
              </a:rPr>
              <a:t> AS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CASE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WHEN Age &lt; 30 THEN 'Under 30’</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WHEN Age &gt;= 30 AND Age &lt; 40 THEN '30-39’</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WHEN Age &gt;= 40 AND Age &lt; 50 THEN '40-49’</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ELSE '50 and over’</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END AS </a:t>
            </a:r>
            <a:r>
              <a:rPr lang="en-US" sz="1900" dirty="0" err="1">
                <a:latin typeface="Times New Roman" panose="02020603050405020304" pitchFamily="18" charset="0"/>
                <a:cs typeface="Times New Roman" panose="02020603050405020304" pitchFamily="18" charset="0"/>
              </a:rPr>
              <a:t>AgeGroup</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COUNT(*) AS </a:t>
            </a:r>
            <a:r>
              <a:rPr lang="en-US" sz="1900" dirty="0" err="1">
                <a:latin typeface="Times New Roman" panose="02020603050405020304" pitchFamily="18" charset="0"/>
                <a:cs typeface="Times New Roman" panose="02020603050405020304" pitchFamily="18" charset="0"/>
              </a:rPr>
              <a:t>CustomerCount</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churn.data</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GROUP BY </a:t>
            </a:r>
            <a:r>
              <a:rPr lang="en-US" sz="1900" dirty="0" err="1">
                <a:latin typeface="Times New Roman" panose="02020603050405020304" pitchFamily="18" charset="0"/>
                <a:cs typeface="Times New Roman" panose="02020603050405020304" pitchFamily="18" charset="0"/>
              </a:rPr>
              <a:t>AgeGroup</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a:t>
            </a:r>
            <a:r>
              <a:rPr lang="en-US" sz="1900" dirty="0" err="1">
                <a:latin typeface="Times New Roman" panose="02020603050405020304" pitchFamily="18" charset="0"/>
                <a:cs typeface="Times New Roman" panose="02020603050405020304" pitchFamily="18" charset="0"/>
              </a:rPr>
              <a:t>AgeGroup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CustomerCount</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AgeDistribution</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ORDER BY </a:t>
            </a:r>
            <a:r>
              <a:rPr lang="en-US" sz="1900" dirty="0" err="1">
                <a:latin typeface="Times New Roman" panose="02020603050405020304" pitchFamily="18" charset="0"/>
                <a:cs typeface="Times New Roman" panose="02020603050405020304" pitchFamily="18" charset="0"/>
              </a:rPr>
              <a:t>AgeGroup</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Method Used</a:t>
            </a:r>
            <a:r>
              <a:rPr lang="en-IN" sz="1900" dirty="0">
                <a:latin typeface="Times New Roman" panose="02020603050405020304" pitchFamily="18" charset="0"/>
                <a:cs typeface="Times New Roman" panose="02020603050405020304" pitchFamily="18" charset="0"/>
              </a:rPr>
              <a:t>: Select Statement, CTE,  Average Function, Order By Clause</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obj14.PNG">
            <a:extLst>
              <a:ext uri="{FF2B5EF4-FFF2-40B4-BE49-F238E27FC236}">
                <a16:creationId xmlns:a16="http://schemas.microsoft.com/office/drawing/2014/main" id="{1B33F40E-786E-4EC2-86A1-662E823F8C85}"/>
              </a:ext>
            </a:extLst>
          </p:cNvPr>
          <p:cNvPicPr>
            <a:picLocks noGrp="1" noChangeAspect="1" noChangeArrowheads="1"/>
          </p:cNvPicPr>
          <p:nvPr>
            <p:ph idx="1"/>
          </p:nvPr>
        </p:nvPicPr>
        <p:blipFill>
          <a:blip r:embed="rId2"/>
          <a:srcRect/>
          <a:stretch>
            <a:fillRect/>
          </a:stretch>
        </p:blipFill>
        <p:spPr bwMode="auto">
          <a:xfrm>
            <a:off x="415716" y="2708921"/>
            <a:ext cx="8001056" cy="4032448"/>
          </a:xfrm>
          <a:prstGeom prst="rect">
            <a:avLst/>
          </a:prstGeom>
          <a:noFill/>
        </p:spPr>
      </p:pic>
      <p:sp>
        <p:nvSpPr>
          <p:cNvPr id="5" name="Content Placeholder 2">
            <a:extLst>
              <a:ext uri="{FF2B5EF4-FFF2-40B4-BE49-F238E27FC236}">
                <a16:creationId xmlns:a16="http://schemas.microsoft.com/office/drawing/2014/main" id="{12CA11F4-9592-460A-8418-64B402A6DA1B}"/>
              </a:ext>
            </a:extLst>
          </p:cNvPr>
          <p:cNvSpPr txBox="1">
            <a:spLocks/>
          </p:cNvSpPr>
          <p:nvPr/>
        </p:nvSpPr>
        <p:spPr>
          <a:xfrm>
            <a:off x="415716" y="995043"/>
            <a:ext cx="8476764" cy="2001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 A Common Table Expression (CTE) in SQL is a temporary result set that can be referenced within a SELECT, INSERT, UPDATE, or DELETE statement. CTEs are defined using the WITH keyword and allow you to create a named, reusable subquery within your SQL statement. Here CTE is created to Analyze Customer Age Distribution in various groups and Calculating the count of customers in different age groups.</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139911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OHANKUMARMPT\Downloads\WhatsApp Image 2024-07-13 at 9.03.03 PM.jpeg"/>
          <p:cNvPicPr>
            <a:picLocks noGrp="1" noChangeAspect="1" noChangeArrowheads="1"/>
          </p:cNvPicPr>
          <p:nvPr>
            <p:ph idx="1"/>
          </p:nvPr>
        </p:nvPicPr>
        <p:blipFill>
          <a:blip r:embed="rId2"/>
          <a:stretch>
            <a:fillRect/>
          </a:stretch>
        </p:blipFill>
        <p:spPr bwMode="auto">
          <a:xfrm>
            <a:off x="593725" y="4437112"/>
            <a:ext cx="7956550" cy="2222861"/>
          </a:xfrm>
          <a:prstGeom prst="rect">
            <a:avLst/>
          </a:prstGeom>
          <a:noFill/>
        </p:spPr>
      </p:pic>
      <p:sp>
        <p:nvSpPr>
          <p:cNvPr id="6" name="Content Placeholder 3">
            <a:extLst>
              <a:ext uri="{FF2B5EF4-FFF2-40B4-BE49-F238E27FC236}">
                <a16:creationId xmlns:a16="http://schemas.microsoft.com/office/drawing/2014/main" id="{CCC86A59-460C-4EA0-8EC4-A6353A7DFE3A}"/>
              </a:ext>
            </a:extLst>
          </p:cNvPr>
          <p:cNvSpPr txBox="1">
            <a:spLocks/>
          </p:cNvSpPr>
          <p:nvPr/>
        </p:nvSpPr>
        <p:spPr>
          <a:xfrm>
            <a:off x="467544" y="620688"/>
            <a:ext cx="8435280" cy="5256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Q15. How many customers having a credit score between 600 and 700 are male and female? And also tell what is the average salary of male customers and female customers in that Credit Score bracket?</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 </a:t>
            </a:r>
            <a:r>
              <a:rPr lang="en-US" sz="1800" dirty="0" err="1">
                <a:latin typeface="Times New Roman" panose="02020603050405020304" pitchFamily="18" charset="0"/>
                <a:cs typeface="Times New Roman" panose="02020603050405020304" pitchFamily="18" charset="0"/>
              </a:rPr>
              <a:t>Gender,count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CustomerId</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No_of_customers,round</a:t>
            </a:r>
            <a:r>
              <a:rPr lang="en-US" sz="1800" dirty="0">
                <a:latin typeface="Times New Roman" panose="02020603050405020304" pitchFamily="18" charset="0"/>
                <a:cs typeface="Times New Roman" panose="02020603050405020304" pitchFamily="18" charset="0"/>
              </a:rPr>
              <a:t>(avg(</a:t>
            </a:r>
            <a:r>
              <a:rPr lang="en-US" sz="1800" dirty="0" err="1">
                <a:latin typeface="Times New Roman" panose="02020603050405020304" pitchFamily="18" charset="0"/>
                <a:cs typeface="Times New Roman" panose="02020603050405020304" pitchFamily="18" charset="0"/>
              </a:rPr>
              <a:t>EstimatedSalary</a:t>
            </a:r>
            <a:r>
              <a:rPr lang="en-US" sz="1800" dirty="0">
                <a:latin typeface="Times New Roman" panose="02020603050405020304" pitchFamily="18" charset="0"/>
                <a:cs typeface="Times New Roman" panose="02020603050405020304" pitchFamily="18" charset="0"/>
              </a:rPr>
              <a:t>),2) as </a:t>
            </a:r>
            <a:r>
              <a:rPr lang="en-US" sz="1800" dirty="0" err="1">
                <a:latin typeface="Times New Roman" panose="02020603050405020304" pitchFamily="18" charset="0"/>
                <a:cs typeface="Times New Roman" panose="02020603050405020304" pitchFamily="18" charset="0"/>
              </a:rPr>
              <a:t>Average_Salary</a:t>
            </a: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CreditScore</a:t>
            </a:r>
            <a:r>
              <a:rPr lang="en-US" sz="1800" dirty="0">
                <a:latin typeface="Times New Roman" panose="02020603050405020304" pitchFamily="18" charset="0"/>
                <a:cs typeface="Times New Roman" panose="02020603050405020304" pitchFamily="18" charset="0"/>
              </a:rPr>
              <a:t> between 600 and 700</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group by Gender;	</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Round Function , Count Function, Average Function, Group By Clause</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To </a:t>
            </a:r>
            <a:r>
              <a:rPr lang="en-US" sz="1800" dirty="0" err="1">
                <a:latin typeface="Times New Roman" panose="02020603050405020304" pitchFamily="18" charset="0"/>
                <a:cs typeface="Times New Roman" panose="02020603050405020304" pitchFamily="18" charset="0"/>
              </a:rPr>
              <a:t>Retreive</a:t>
            </a:r>
            <a:r>
              <a:rPr lang="en-US" sz="1800" dirty="0">
                <a:latin typeface="Times New Roman" panose="02020603050405020304" pitchFamily="18" charset="0"/>
                <a:cs typeface="Times New Roman" panose="02020603050405020304" pitchFamily="18" charset="0"/>
              </a:rPr>
              <a:t> the values calculated for customers having a credit score between 600 and 700 are male and female and also calculating the average salary of male customers and female customers in that Credit Score</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EE5EDBAB-47E4-4FD3-9ED6-D21F64EFA96A}"/>
              </a:ext>
            </a:extLst>
          </p:cNvPr>
          <p:cNvSpPr txBox="1">
            <a:spLocks/>
          </p:cNvSpPr>
          <p:nvPr/>
        </p:nvSpPr>
        <p:spPr>
          <a:xfrm>
            <a:off x="457200" y="1052736"/>
            <a:ext cx="8435280" cy="56886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Q16. How many male and female customers have been churned out in different Countries in different age brackets?</a:t>
            </a: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	 # age is between 18 and 30 .....Young</a:t>
            </a: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	 # age is </a:t>
            </a:r>
            <a:r>
              <a:rPr lang="en-US" b="1" dirty="0" err="1">
                <a:solidFill>
                  <a:srgbClr val="0070C0"/>
                </a:solidFill>
                <a:latin typeface="Times New Roman" panose="02020603050405020304" pitchFamily="18" charset="0"/>
                <a:cs typeface="Times New Roman" panose="02020603050405020304" pitchFamily="18" charset="0"/>
              </a:rPr>
              <a:t>bweteen</a:t>
            </a:r>
            <a:r>
              <a:rPr lang="en-US" b="1" dirty="0">
                <a:solidFill>
                  <a:srgbClr val="0070C0"/>
                </a:solidFill>
                <a:latin typeface="Times New Roman" panose="02020603050405020304" pitchFamily="18" charset="0"/>
                <a:cs typeface="Times New Roman" panose="02020603050405020304" pitchFamily="18" charset="0"/>
              </a:rPr>
              <a:t> 30 to 45.....Adults</a:t>
            </a: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	 # age is between 45 to 60.....</a:t>
            </a:r>
            <a:r>
              <a:rPr lang="en-US" b="1" dirty="0" err="1">
                <a:solidFill>
                  <a:srgbClr val="0070C0"/>
                </a:solidFill>
                <a:latin typeface="Times New Roman" panose="02020603050405020304" pitchFamily="18" charset="0"/>
                <a:cs typeface="Times New Roman" panose="02020603050405020304" pitchFamily="18" charset="0"/>
              </a:rPr>
              <a:t>MiddlE_Aged</a:t>
            </a:r>
            <a:endParaRPr lang="en-US" b="1" dirty="0">
              <a:solidFill>
                <a:srgbClr val="0070C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1" dirty="0">
                <a:solidFill>
                  <a:srgbClr val="0070C0"/>
                </a:solidFill>
                <a:latin typeface="Times New Roman" panose="02020603050405020304" pitchFamily="18" charset="0"/>
                <a:cs typeface="Times New Roman" panose="02020603050405020304" pitchFamily="18" charset="0"/>
              </a:rPr>
              <a:t>	 #&gt;60..........................Senior_Citizens</a:t>
            </a:r>
          </a:p>
          <a:p>
            <a:pPr marL="0" indent="0">
              <a:buFont typeface="Arial" panose="020B0604020202020204" pitchFamily="34" charset="0"/>
              <a:buNone/>
            </a:pPr>
            <a:r>
              <a:rPr lang="en-IN" sz="1900" b="1" dirty="0">
                <a:latin typeface="Times New Roman" panose="02020603050405020304" pitchFamily="18" charset="0"/>
                <a:cs typeface="Times New Roman" panose="02020603050405020304" pitchFamily="18" charset="0"/>
              </a:rPr>
              <a:t>Query: </a:t>
            </a:r>
            <a:r>
              <a:rPr lang="en-US" sz="1900" dirty="0">
                <a:latin typeface="Times New Roman" panose="02020603050405020304" pitchFamily="18" charset="0"/>
                <a:cs typeface="Times New Roman" panose="02020603050405020304" pitchFamily="18" charset="0"/>
              </a:rPr>
              <a:t> 	with ABC as</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 </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case when Age&gt;=18 and Age&lt;30 then "Young"</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when Age&gt;=30 and Age&lt;45 then "Adult"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when Age&gt;=45 and Age&lt;60 then "</a:t>
            </a:r>
            <a:r>
              <a:rPr lang="en-US" sz="1900" dirty="0" err="1">
                <a:latin typeface="Times New Roman" panose="02020603050405020304" pitchFamily="18" charset="0"/>
                <a:cs typeface="Times New Roman" panose="02020603050405020304" pitchFamily="18" charset="0"/>
              </a:rPr>
              <a:t>Middle_Aged</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else "</a:t>
            </a:r>
            <a:r>
              <a:rPr lang="en-US" sz="1900" dirty="0" err="1">
                <a:latin typeface="Times New Roman" panose="02020603050405020304" pitchFamily="18" charset="0"/>
                <a:cs typeface="Times New Roman" panose="02020603050405020304" pitchFamily="18" charset="0"/>
              </a:rPr>
              <a:t>Senior_Citizen</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end as </a:t>
            </a:r>
            <a:r>
              <a:rPr lang="en-US" sz="1900" dirty="0" err="1">
                <a:latin typeface="Times New Roman" panose="02020603050405020304" pitchFamily="18" charset="0"/>
                <a:cs typeface="Times New Roman" panose="02020603050405020304" pitchFamily="18" charset="0"/>
              </a:rPr>
              <a:t>Age_bracket</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churn.data</a:t>
            </a:r>
            <a:r>
              <a:rPr lang="en-US" sz="19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select </a:t>
            </a:r>
            <a:r>
              <a:rPr lang="en-US" sz="1900" dirty="0" err="1">
                <a:latin typeface="Times New Roman" panose="02020603050405020304" pitchFamily="18" charset="0"/>
                <a:cs typeface="Times New Roman" panose="02020603050405020304" pitchFamily="18" charset="0"/>
              </a:rPr>
              <a:t>Gender,Geography,Exited,count</a:t>
            </a:r>
            <a:r>
              <a:rPr lang="en-US" sz="1900" dirty="0">
                <a:latin typeface="Times New Roman" panose="02020603050405020304" pitchFamily="18" charset="0"/>
                <a:cs typeface="Times New Roman" panose="02020603050405020304" pitchFamily="18" charset="0"/>
              </a:rPr>
              <a:t>(</a:t>
            </a:r>
            <a:r>
              <a:rPr lang="en-US" sz="1900" dirty="0" err="1">
                <a:latin typeface="Times New Roman" panose="02020603050405020304" pitchFamily="18" charset="0"/>
                <a:cs typeface="Times New Roman" panose="02020603050405020304" pitchFamily="18" charset="0"/>
              </a:rPr>
              <a:t>CustomerID</a:t>
            </a:r>
            <a:r>
              <a:rPr lang="en-US" sz="1900" dirty="0">
                <a:latin typeface="Times New Roman" panose="02020603050405020304" pitchFamily="18" charset="0"/>
                <a:cs typeface="Times New Roman" panose="02020603050405020304" pitchFamily="18" charset="0"/>
              </a:rPr>
              <a:t>) as </a:t>
            </a:r>
            <a:r>
              <a:rPr lang="en-US" sz="1900" dirty="0" err="1">
                <a:latin typeface="Times New Roman" panose="02020603050405020304" pitchFamily="18" charset="0"/>
                <a:cs typeface="Times New Roman" panose="02020603050405020304" pitchFamily="18" charset="0"/>
              </a:rPr>
              <a:t>Churned_customers</a:t>
            </a:r>
            <a:r>
              <a:rPr lang="en-US" sz="1900" dirty="0">
                <a:latin typeface="Times New Roman" panose="02020603050405020304" pitchFamily="18" charset="0"/>
                <a:cs typeface="Times New Roman" panose="02020603050405020304" pitchFamily="18" charset="0"/>
              </a:rPr>
              <a:t> from ABC</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group by </a:t>
            </a:r>
            <a:r>
              <a:rPr lang="en-US" sz="1900" dirty="0" err="1">
                <a:latin typeface="Times New Roman" panose="02020603050405020304" pitchFamily="18" charset="0"/>
                <a:cs typeface="Times New Roman" panose="02020603050405020304" pitchFamily="18" charset="0"/>
              </a:rPr>
              <a:t>Gender,Geography,Exited</a:t>
            </a:r>
            <a:endParaRPr lang="en-US" sz="19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having Exited = 1</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order by Gender, Geography;</a:t>
            </a:r>
          </a:p>
          <a:p>
            <a:pPr marL="0" indent="0">
              <a:buFont typeface="Arial" panose="020B0604020202020204" pitchFamily="34" charset="0"/>
              <a:buNone/>
            </a:pPr>
            <a:r>
              <a:rPr lang="en-US" sz="19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OHANKUMARMPT\Downloads\WhatsApp Image 2024-07-13 at 9.03.04 PM.jpeg">
            <a:extLst>
              <a:ext uri="{FF2B5EF4-FFF2-40B4-BE49-F238E27FC236}">
                <a16:creationId xmlns:a16="http://schemas.microsoft.com/office/drawing/2014/main" id="{0FFCFD1D-87BB-491C-BEEE-7AC22D082D37}"/>
              </a:ext>
            </a:extLst>
          </p:cNvPr>
          <p:cNvPicPr>
            <a:picLocks noGrp="1" noChangeAspect="1" noChangeArrowheads="1"/>
          </p:cNvPicPr>
          <p:nvPr>
            <p:ph idx="1"/>
          </p:nvPr>
        </p:nvPicPr>
        <p:blipFill>
          <a:blip r:embed="rId2"/>
          <a:stretch>
            <a:fillRect/>
          </a:stretch>
        </p:blipFill>
        <p:spPr bwMode="auto">
          <a:xfrm>
            <a:off x="1187624" y="2787650"/>
            <a:ext cx="6329018" cy="3953718"/>
          </a:xfrm>
          <a:prstGeom prst="rect">
            <a:avLst/>
          </a:prstGeom>
          <a:noFill/>
        </p:spPr>
      </p:pic>
      <p:sp>
        <p:nvSpPr>
          <p:cNvPr id="5" name="Content Placeholder 2">
            <a:extLst>
              <a:ext uri="{FF2B5EF4-FFF2-40B4-BE49-F238E27FC236}">
                <a16:creationId xmlns:a16="http://schemas.microsoft.com/office/drawing/2014/main" id="{F01C2B28-6281-4EBD-A1D3-CF9D1DE3DB93}"/>
              </a:ext>
            </a:extLst>
          </p:cNvPr>
          <p:cNvSpPr txBox="1">
            <a:spLocks/>
          </p:cNvSpPr>
          <p:nvPr/>
        </p:nvSpPr>
        <p:spPr>
          <a:xfrm>
            <a:off x="415716" y="836712"/>
            <a:ext cx="8476764" cy="23042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CTE,  Average Function, Order By Clause</a:t>
            </a:r>
          </a:p>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A Common Table Expression (CTE) in SQL is a temporary result set that can be referenced within a SELECT, INSERT, UPDATE, or DELETE statement. CTEs are defined using the WITH keyword and allow you to create a named, reusable subquery within your SQL statement. Here CTE is created to determine Customer Tenure and Estimated Salary Trends by Analyzing the relationship between customer tenure and estimated salary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59515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071546"/>
            <a:ext cx="8229600" cy="2501470"/>
          </a:xfrm>
        </p:spPr>
        <p:txBody>
          <a:bodyPr>
            <a:normAutofit/>
          </a:bodyPr>
          <a:lstStyle/>
          <a:p>
            <a:pPr marL="0" indent="0">
              <a:buNone/>
            </a:pPr>
            <a:r>
              <a:rPr lang="en-IN" sz="2000" b="1" dirty="0">
                <a:solidFill>
                  <a:srgbClr val="0070C0"/>
                </a:solidFill>
                <a:latin typeface="Times New Roman" panose="02020603050405020304" pitchFamily="18" charset="0"/>
                <a:cs typeface="Times New Roman" panose="02020603050405020304" pitchFamily="18" charset="0"/>
              </a:rPr>
              <a:t>Q1:Retrieve tope 10 distinct columns form Churn data.</a:t>
            </a:r>
          </a:p>
          <a:p>
            <a:pPr marL="0" indent="0">
              <a:buNone/>
            </a:pPr>
            <a:r>
              <a:rPr lang="en-IN" sz="1800" b="1" dirty="0">
                <a:latin typeface="Times New Roman" panose="02020603050405020304" pitchFamily="18" charset="0"/>
                <a:cs typeface="Times New Roman" panose="02020603050405020304" pitchFamily="18" charset="0"/>
              </a:rPr>
              <a:t>Query: </a:t>
            </a:r>
            <a:r>
              <a:rPr lang="en-IN" sz="1800" dirty="0">
                <a:latin typeface="Times New Roman" panose="02020603050405020304" pitchFamily="18" charset="0"/>
                <a:cs typeface="Times New Roman" panose="02020603050405020304" pitchFamily="18" charset="0"/>
              </a:rPr>
              <a:t>Select Distinct * From </a:t>
            </a:r>
            <a:r>
              <a:rPr lang="en-IN" sz="1800" dirty="0" err="1">
                <a:latin typeface="Times New Roman" panose="02020603050405020304" pitchFamily="18" charset="0"/>
                <a:cs typeface="Times New Roman" panose="02020603050405020304" pitchFamily="18" charset="0"/>
              </a:rPr>
              <a:t>Churn_data</a:t>
            </a:r>
            <a:r>
              <a:rPr lang="en-IN" sz="1800" dirty="0">
                <a:latin typeface="Times New Roman" panose="02020603050405020304" pitchFamily="18" charset="0"/>
                <a:cs typeface="Times New Roman" panose="02020603050405020304" pitchFamily="18" charset="0"/>
              </a:rPr>
              <a:t> Limit 10;</a:t>
            </a:r>
          </a:p>
          <a:p>
            <a:pPr marL="0" inden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Distinct Statement, Limit clause</a:t>
            </a:r>
          </a:p>
          <a:p>
            <a:pPr marL="0" inden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the SQL query consists of three separate "SELECT" statements. Each "SELECT" statement retrieves data from a table: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"DISTINCT" statement is used to return only distinct  values from the table. The "limit" clause allows users to control the amount of data retrieved and displayed in the result set. This allows you to retrieve 10 distinct rows from the table.</a:t>
            </a:r>
          </a:p>
        </p:txBody>
      </p:sp>
      <p:pic>
        <p:nvPicPr>
          <p:cNvPr id="5" name="Picture 2" descr="C:\Users\MOHANKUMARMPT\Downloads\obj1.PNG">
            <a:extLst>
              <a:ext uri="{FF2B5EF4-FFF2-40B4-BE49-F238E27FC236}">
                <a16:creationId xmlns:a16="http://schemas.microsoft.com/office/drawing/2014/main" id="{AA305B43-9A70-47CC-9E71-55B8C2D3836F}"/>
              </a:ext>
            </a:extLst>
          </p:cNvPr>
          <p:cNvPicPr>
            <a:picLocks noChangeAspect="1" noChangeArrowheads="1"/>
          </p:cNvPicPr>
          <p:nvPr/>
        </p:nvPicPr>
        <p:blipFill>
          <a:blip r:embed="rId3"/>
          <a:stretch>
            <a:fillRect/>
          </a:stretch>
        </p:blipFill>
        <p:spPr bwMode="auto">
          <a:xfrm>
            <a:off x="1259632" y="3573016"/>
            <a:ext cx="7144658" cy="316835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rgbClr val="00B050"/>
                </a:solidFill>
              </a:rPr>
              <a:t>CONCLUSION</a:t>
            </a:r>
            <a:endParaRPr lang="en-US" dirty="0">
              <a:solidFill>
                <a:srgbClr val="00B050"/>
              </a:solidFill>
            </a:endParaRPr>
          </a:p>
        </p:txBody>
      </p:sp>
      <p:sp>
        <p:nvSpPr>
          <p:cNvPr id="3" name="Content Placeholder 2"/>
          <p:cNvSpPr>
            <a:spLocks noGrp="1"/>
          </p:cNvSpPr>
          <p:nvPr>
            <p:ph idx="1"/>
          </p:nvPr>
        </p:nvSpPr>
        <p:spPr>
          <a:xfrm>
            <a:off x="594360" y="1772816"/>
            <a:ext cx="8092440" cy="4608512"/>
          </a:xfrm>
        </p:spPr>
        <p:txBody>
          <a:bodyPr>
            <a:normAutofit/>
          </a:bodyPr>
          <a:lstStyle/>
          <a:p>
            <a:r>
              <a:rPr lang="en-GB" sz="2000" dirty="0">
                <a:latin typeface="Times New Roman" panose="02020603050405020304" pitchFamily="18" charset="0"/>
                <a:cs typeface="Times New Roman" panose="02020603050405020304" pitchFamily="18" charset="0"/>
              </a:rPr>
              <a:t>In this project, we conducted Data Analysis on Churn dataset by using SQL queries in </a:t>
            </a:r>
            <a:r>
              <a:rPr lang="en-GB" sz="2000" dirty="0" err="1">
                <a:latin typeface="Times New Roman" panose="02020603050405020304" pitchFamily="18" charset="0"/>
                <a:cs typeface="Times New Roman" panose="02020603050405020304" pitchFamily="18" charset="0"/>
              </a:rPr>
              <a:t>mysql</a:t>
            </a:r>
            <a:r>
              <a:rPr lang="en-GB" sz="2000" dirty="0">
                <a:latin typeface="Times New Roman" panose="02020603050405020304" pitchFamily="18" charset="0"/>
                <a:cs typeface="Times New Roman" panose="02020603050405020304" pitchFamily="18" charset="0"/>
              </a:rPr>
              <a:t>. The objective was to extract meaningful insights and metrics from the Dataset. We performed various tasks such as joining tables, Aggregating Data, Filtering Records and Sorting results to fulfil specific analysis requirements. </a:t>
            </a:r>
          </a:p>
          <a:p>
            <a:r>
              <a:rPr lang="en-GB" sz="2000" dirty="0">
                <a:latin typeface="Times New Roman" panose="02020603050405020304" pitchFamily="18" charset="0"/>
                <a:cs typeface="Times New Roman" panose="02020603050405020304" pitchFamily="18" charset="0"/>
              </a:rPr>
              <a:t>Throughout the project, we demonstrated proficiency in SQL query writing, leveraging a variety of SQL functions, clause, Operators, Analyze the dataset effectively. We Utilized Common Table Expressions(CTE), Aggregation Functions (</a:t>
            </a:r>
            <a:r>
              <a:rPr lang="en-GB" sz="2000" dirty="0" err="1">
                <a:latin typeface="Times New Roman" panose="02020603050405020304" pitchFamily="18" charset="0"/>
                <a:cs typeface="Times New Roman" panose="02020603050405020304" pitchFamily="18" charset="0"/>
              </a:rPr>
              <a:t>eg</a:t>
            </a:r>
            <a:r>
              <a:rPr lang="en-GB" sz="2000" dirty="0">
                <a:latin typeface="Times New Roman" panose="02020603050405020304" pitchFamily="18" charset="0"/>
                <a:cs typeface="Times New Roman" panose="02020603050405020304" pitchFamily="18" charset="0"/>
              </a:rPr>
              <a:t>: SUM,AVG) and Local Operations to extract insights such as Total revenue, Top-selling categories, and Customer behaviour patterns.</a:t>
            </a:r>
          </a:p>
          <a:p>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85860"/>
            <a:ext cx="8229600" cy="5143536"/>
          </a:xfrm>
        </p:spPr>
        <p:txBody>
          <a:bodyPr>
            <a:normAutofit/>
          </a:bodyPr>
          <a:lstStyle/>
          <a:p>
            <a:r>
              <a:rPr lang="en-IN" sz="5600" b="1" dirty="0">
                <a:solidFill>
                  <a:srgbClr val="FF0000"/>
                </a:solidFill>
                <a:latin typeface="Algerian" pitchFamily="82" charset="0"/>
              </a:rPr>
              <a:t>EXPLORATORY DATA ANALYSIS ON THE churn DATA</a:t>
            </a:r>
            <a:br>
              <a:rPr lang="en-US" dirty="0"/>
            </a:b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5208612" cy="576395"/>
          </a:xfrm>
        </p:spPr>
        <p:txBody>
          <a:bodyPr>
            <a:noAutofit/>
          </a:bodyPr>
          <a:lstStyle/>
          <a:p>
            <a:pPr algn="ctr"/>
            <a:r>
              <a:rPr lang="en-IN" sz="3200" b="1" dirty="0">
                <a:solidFill>
                  <a:srgbClr val="00B050"/>
                </a:solidFill>
                <a:latin typeface="Times New Roman" panose="02020603050405020304" pitchFamily="18" charset="0"/>
                <a:cs typeface="Times New Roman" panose="02020603050405020304" pitchFamily="18" charset="0"/>
              </a:rPr>
              <a:t>OBJECTIVES</a:t>
            </a:r>
            <a:endParaRPr lang="en-US" sz="3200" b="1"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1340768"/>
            <a:ext cx="7955280" cy="5184576"/>
          </a:xfrm>
        </p:spPr>
        <p:txBody>
          <a:bodyPr>
            <a:normAutofit fontScale="92500" lnSpcReduction="10000"/>
          </a:bodyPr>
          <a:lstStyle/>
          <a:p>
            <a:pPr marL="0" lvl="0" indent="0">
              <a:buNone/>
            </a:pPr>
            <a:r>
              <a:rPr lang="en-US" dirty="0">
                <a:solidFill>
                  <a:schemeClr val="bg1"/>
                </a:solidFill>
                <a:latin typeface="Times New Roman" panose="02020603050405020304" pitchFamily="18" charset="0"/>
                <a:cs typeface="Times New Roman" panose="02020603050405020304" pitchFamily="18" charset="0"/>
              </a:rPr>
              <a:t>he necessary modules.</a:t>
            </a:r>
          </a:p>
          <a:p>
            <a:pPr lvl="0"/>
            <a:r>
              <a:rPr lang="en-US" dirty="0">
                <a:latin typeface="Times New Roman" panose="02020603050405020304" pitchFamily="18" charset="0"/>
                <a:cs typeface="Times New Roman" panose="02020603050405020304" pitchFamily="18" charset="0"/>
              </a:rPr>
              <a:t>Importing the data from an external source into the Python environment.</a:t>
            </a:r>
          </a:p>
          <a:p>
            <a:pPr lvl="0"/>
            <a:r>
              <a:rPr lang="en-US" dirty="0">
                <a:latin typeface="Times New Roman" panose="02020603050405020304" pitchFamily="18" charset="0"/>
                <a:cs typeface="Times New Roman" panose="02020603050405020304" pitchFamily="18" charset="0"/>
              </a:rPr>
              <a:t>Renaming the variables as per the Naming conversion.</a:t>
            </a:r>
          </a:p>
          <a:p>
            <a:pPr lvl="0"/>
            <a:r>
              <a:rPr lang="en-US" dirty="0">
                <a:latin typeface="Times New Roman" panose="02020603050405020304" pitchFamily="18" charset="0"/>
                <a:cs typeface="Times New Roman" panose="02020603050405020304" pitchFamily="18" charset="0"/>
              </a:rPr>
              <a:t>Performing necessary </a:t>
            </a:r>
            <a:r>
              <a:rPr lang="en-US" dirty="0" err="1">
                <a:latin typeface="Times New Roman" panose="02020603050405020304" pitchFamily="18" charset="0"/>
                <a:cs typeface="Times New Roman" panose="02020603050405020304" pitchFamily="18" charset="0"/>
              </a:rPr>
              <a:t>Datatype</a:t>
            </a:r>
            <a:r>
              <a:rPr lang="en-US" dirty="0">
                <a:latin typeface="Times New Roman" panose="02020603050405020304" pitchFamily="18" charset="0"/>
                <a:cs typeface="Times New Roman" panose="02020603050405020304" pitchFamily="18" charset="0"/>
              </a:rPr>
              <a:t> Conversions on the data.</a:t>
            </a:r>
          </a:p>
          <a:p>
            <a:pPr lvl="0"/>
            <a:r>
              <a:rPr lang="en-US" dirty="0">
                <a:latin typeface="Times New Roman" panose="02020603050405020304" pitchFamily="18" charset="0"/>
                <a:cs typeface="Times New Roman" panose="02020603050405020304" pitchFamily="18" charset="0"/>
              </a:rPr>
              <a:t>Checking the relevant and irrelevant variables in the first phase of EDA.</a:t>
            </a:r>
          </a:p>
          <a:p>
            <a:pPr lvl="0"/>
            <a:r>
              <a:rPr lang="en-US" dirty="0">
                <a:latin typeface="Times New Roman" panose="02020603050405020304" pitchFamily="18" charset="0"/>
                <a:cs typeface="Times New Roman" panose="02020603050405020304" pitchFamily="18" charset="0"/>
              </a:rPr>
              <a:t>Data </a:t>
            </a:r>
            <a:r>
              <a:rPr lang="en-US" dirty="0" err="1">
                <a:latin typeface="Times New Roman" panose="02020603050405020304" pitchFamily="18" charset="0"/>
                <a:cs typeface="Times New Roman" panose="02020603050405020304" pitchFamily="18" charset="0"/>
              </a:rPr>
              <a:t>Duplicacy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Chech</a:t>
            </a:r>
            <a:r>
              <a:rPr lang="en-US" dirty="0">
                <a:latin typeface="Times New Roman" panose="02020603050405020304" pitchFamily="18" charset="0"/>
                <a:cs typeface="Times New Roman" panose="02020603050405020304" pitchFamily="18" charset="0"/>
              </a:rPr>
              <a:t> if their is duplicate data or not: DDT ( </a:t>
            </a:r>
            <a:r>
              <a:rPr lang="en-US" dirty="0" err="1">
                <a:latin typeface="Times New Roman" panose="02020603050405020304" pitchFamily="18" charset="0"/>
                <a:cs typeface="Times New Roman" panose="02020603050405020304" pitchFamily="18" charset="0"/>
              </a:rPr>
              <a:t>DataDuplicacy</a:t>
            </a:r>
            <a:r>
              <a:rPr lang="en-US" dirty="0">
                <a:latin typeface="Times New Roman" panose="02020603050405020304" pitchFamily="18" charset="0"/>
                <a:cs typeface="Times New Roman" panose="02020603050405020304" pitchFamily="18" charset="0"/>
              </a:rPr>
              <a:t> Treatment)</a:t>
            </a:r>
          </a:p>
          <a:p>
            <a:pPr lvl="0"/>
            <a:r>
              <a:rPr lang="en-US" dirty="0">
                <a:latin typeface="Times New Roman" panose="02020603050405020304" pitchFamily="18" charset="0"/>
                <a:cs typeface="Times New Roman" panose="02020603050405020304" pitchFamily="18" charset="0"/>
              </a:rPr>
              <a:t>Missing Values Treatment. </a:t>
            </a:r>
          </a:p>
          <a:p>
            <a:pPr lvl="0"/>
            <a:r>
              <a:rPr lang="en-US" dirty="0">
                <a:latin typeface="Times New Roman" panose="02020603050405020304" pitchFamily="18" charset="0"/>
                <a:cs typeface="Times New Roman" panose="02020603050405020304" pitchFamily="18" charset="0"/>
              </a:rPr>
              <a:t> Separating the categorical Variables and Numerical variables into two different datasets for Data Preparations for Data Analysis.</a:t>
            </a:r>
          </a:p>
          <a:p>
            <a:pPr lvl="0"/>
            <a:r>
              <a:rPr lang="en-US" dirty="0">
                <a:latin typeface="Times New Roman" panose="02020603050405020304" pitchFamily="18" charset="0"/>
                <a:cs typeface="Times New Roman" panose="02020603050405020304" pitchFamily="18" charset="0"/>
              </a:rPr>
              <a:t>Filling missing values in Numerical data with the Median values. </a:t>
            </a:r>
          </a:p>
          <a:p>
            <a:pPr lvl="0"/>
            <a:r>
              <a:rPr lang="en-US" dirty="0">
                <a:latin typeface="Times New Roman" panose="02020603050405020304" pitchFamily="18" charset="0"/>
                <a:cs typeface="Times New Roman" panose="02020603050405020304" pitchFamily="18" charset="0"/>
              </a:rPr>
              <a:t>Filling missing values in Categorical data with the Mode values.</a:t>
            </a:r>
          </a:p>
          <a:p>
            <a:pPr lvl="0"/>
            <a:r>
              <a:rPr lang="en-US" dirty="0">
                <a:latin typeface="Times New Roman" panose="02020603050405020304" pitchFamily="18" charset="0"/>
                <a:cs typeface="Times New Roman" panose="02020603050405020304" pitchFamily="18" charset="0"/>
              </a:rPr>
              <a:t>Visualizing relationship of variables using </a:t>
            </a:r>
            <a:r>
              <a:rPr lang="en-US" dirty="0" err="1">
                <a:latin typeface="Times New Roman" panose="02020603050405020304" pitchFamily="18" charset="0"/>
                <a:cs typeface="Times New Roman" panose="02020603050405020304" pitchFamily="18" charset="0"/>
              </a:rPr>
              <a:t>Matplotlib.pyplot</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Outlier Treatment.</a:t>
            </a:r>
          </a:p>
          <a:p>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494" y="908720"/>
            <a:ext cx="8809012" cy="1224136"/>
          </a:xfrm>
        </p:spPr>
        <p:txBody>
          <a:bodyPr>
            <a:norm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Importing all the necessary modules.</a:t>
            </a:r>
            <a:br>
              <a:rPr lang="en-US" sz="2800" dirty="0">
                <a:solidFill>
                  <a:srgbClr val="00B050"/>
                </a:solidFill>
                <a:latin typeface="Times New Roman" panose="02020603050405020304" pitchFamily="18" charset="0"/>
                <a:cs typeface="Times New Roman" panose="02020603050405020304" pitchFamily="18" charset="0"/>
              </a:rPr>
            </a:b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457200" y="1556792"/>
            <a:ext cx="8229600" cy="5256584"/>
          </a:xfrm>
        </p:spPr>
        <p:txBody>
          <a:bodyPr>
            <a:normAutofit/>
          </a:bodyPr>
          <a:lstStyle/>
          <a:p>
            <a:pPr lvl="0"/>
            <a:r>
              <a:rPr lang="en-IN" sz="1800" dirty="0">
                <a:latin typeface="Times New Roman" panose="02020603050405020304" pitchFamily="18" charset="0"/>
                <a:cs typeface="Times New Roman" panose="02020603050405020304" pitchFamily="18" charset="0"/>
              </a:rPr>
              <a:t>To importing necessary modules in python, we use “import” statement followed by the name of the module.</a:t>
            </a:r>
            <a:endParaRPr lang="en-US" sz="1800" dirty="0">
              <a:latin typeface="Times New Roman" panose="02020603050405020304" pitchFamily="18" charset="0"/>
              <a:cs typeface="Times New Roman" panose="02020603050405020304" pitchFamily="18" charset="0"/>
            </a:endParaRPr>
          </a:p>
          <a:p>
            <a:pPr lvl="0"/>
            <a:r>
              <a:rPr lang="en-IN" sz="1800" dirty="0" err="1">
                <a:latin typeface="Times New Roman" panose="02020603050405020304" pitchFamily="18" charset="0"/>
                <a:cs typeface="Times New Roman" panose="02020603050405020304" pitchFamily="18" charset="0"/>
              </a:rPr>
              <a:t>numpy</a:t>
            </a:r>
            <a:r>
              <a:rPr lang="en-IN" sz="1800" dirty="0">
                <a:latin typeface="Times New Roman" panose="02020603050405020304" pitchFamily="18" charset="0"/>
                <a:cs typeface="Times New Roman" panose="02020603050405020304" pitchFamily="18" charset="0"/>
              </a:rPr>
              <a:t> : it is used for numerical computing. It provides support for large, multi-dimensional arrays and matrices. In </a:t>
            </a:r>
            <a:r>
              <a:rPr lang="en-IN" sz="1800" dirty="0" err="1">
                <a:latin typeface="Times New Roman" panose="02020603050405020304" pitchFamily="18" charset="0"/>
                <a:cs typeface="Times New Roman" panose="02020603050405020304" pitchFamily="18" charset="0"/>
              </a:rPr>
              <a:t>numpy</a:t>
            </a:r>
            <a:r>
              <a:rPr lang="en-IN" sz="1800" dirty="0">
                <a:latin typeface="Times New Roman" panose="02020603050405020304" pitchFamily="18" charset="0"/>
                <a:cs typeface="Times New Roman" panose="02020603050405020304" pitchFamily="18" charset="0"/>
              </a:rPr>
              <a:t> data structure allows Broadcasting and </a:t>
            </a:r>
            <a:r>
              <a:rPr lang="en-IN" sz="1800" dirty="0" err="1">
                <a:latin typeface="Times New Roman" panose="02020603050405020304" pitchFamily="18" charset="0"/>
                <a:cs typeface="Times New Roman" panose="02020603050405020304" pitchFamily="18" charset="0"/>
              </a:rPr>
              <a:t>Vectorization</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Importing </a:t>
            </a:r>
            <a:r>
              <a:rPr lang="en-IN" sz="1800" dirty="0" err="1">
                <a:latin typeface="Times New Roman" panose="02020603050405020304" pitchFamily="18" charset="0"/>
                <a:cs typeface="Times New Roman" panose="02020603050405020304" pitchFamily="18" charset="0"/>
              </a:rPr>
              <a:t>numpy</a:t>
            </a:r>
            <a:r>
              <a:rPr lang="en-IN" sz="1800" dirty="0">
                <a:latin typeface="Times New Roman" panose="02020603050405020304" pitchFamily="18" charset="0"/>
                <a:cs typeface="Times New Roman" panose="02020603050405020304" pitchFamily="18" charset="0"/>
              </a:rPr>
              <a:t>: import </a:t>
            </a:r>
            <a:r>
              <a:rPr lang="en-IN" sz="1800" dirty="0" err="1">
                <a:latin typeface="Times New Roman" panose="02020603050405020304" pitchFamily="18" charset="0"/>
                <a:cs typeface="Times New Roman" panose="02020603050405020304" pitchFamily="18" charset="0"/>
              </a:rPr>
              <a:t>numpy</a:t>
            </a:r>
            <a:r>
              <a:rPr lang="en-IN" sz="1800" dirty="0">
                <a:latin typeface="Times New Roman" panose="02020603050405020304" pitchFamily="18" charset="0"/>
                <a:cs typeface="Times New Roman" panose="02020603050405020304" pitchFamily="18" charset="0"/>
              </a:rPr>
              <a:t> as </a:t>
            </a:r>
            <a:r>
              <a:rPr lang="en-IN" sz="1800" dirty="0" err="1">
                <a:latin typeface="Times New Roman" panose="02020603050405020304" pitchFamily="18" charset="0"/>
                <a:cs typeface="Times New Roman" panose="02020603050405020304" pitchFamily="18" charset="0"/>
              </a:rPr>
              <a:t>np</a:t>
            </a:r>
            <a:r>
              <a:rPr lang="en-I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 pandas: it is a powerful library in python for data manipulation and analysis. It provides data structure like data frame and series.</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Importing pandas: import pandas as pd</a:t>
            </a:r>
            <a:endParaRPr lang="en-US" sz="1800" dirty="0">
              <a:latin typeface="Times New Roman" panose="02020603050405020304" pitchFamily="18" charset="0"/>
              <a:cs typeface="Times New Roman" panose="02020603050405020304" pitchFamily="18" charset="0"/>
            </a:endParaRPr>
          </a:p>
          <a:p>
            <a:pPr lvl="0"/>
            <a:r>
              <a:rPr lang="en-IN" sz="1800" dirty="0" err="1">
                <a:latin typeface="Times New Roman" panose="02020603050405020304" pitchFamily="18" charset="0"/>
                <a:cs typeface="Times New Roman" panose="02020603050405020304" pitchFamily="18" charset="0"/>
              </a:rPr>
              <a:t>Matplotlib.pyplot</a:t>
            </a:r>
            <a:r>
              <a:rPr lang="en-IN" sz="1800" dirty="0">
                <a:latin typeface="Times New Roman" panose="02020603050405020304" pitchFamily="18" charset="0"/>
                <a:cs typeface="Times New Roman" panose="02020603050405020304" pitchFamily="18" charset="0"/>
              </a:rPr>
              <a:t> : which is used for creating </a:t>
            </a:r>
            <a:r>
              <a:rPr lang="en-IN" sz="1800" dirty="0" err="1">
                <a:latin typeface="Times New Roman" panose="02020603050405020304" pitchFamily="18" charset="0"/>
                <a:cs typeface="Times New Roman" panose="02020603050405020304" pitchFamily="18" charset="0"/>
              </a:rPr>
              <a:t>static,interactive</a:t>
            </a:r>
            <a:r>
              <a:rPr lang="en-IN" sz="1800" dirty="0">
                <a:latin typeface="Times New Roman" panose="02020603050405020304" pitchFamily="18" charset="0"/>
                <a:cs typeface="Times New Roman" panose="02020603050405020304" pitchFamily="18" charset="0"/>
              </a:rPr>
              <a:t> and visualization in python.</a:t>
            </a:r>
          </a:p>
          <a:p>
            <a:pPr lvl="0"/>
            <a:r>
              <a:rPr lang="en-IN" sz="1800" dirty="0">
                <a:latin typeface="Times New Roman" panose="02020603050405020304" pitchFamily="18" charset="0"/>
                <a:cs typeface="Times New Roman" panose="02020603050405020304" pitchFamily="18" charset="0"/>
              </a:rPr>
              <a:t>Matplotlib offers a wide range of plotting functions to create various types of plots such as Line plot, Scatter plot, Bar plot, Histogram and Pie chart.</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Importing matplotlib: import </a:t>
            </a:r>
            <a:r>
              <a:rPr lang="en-IN" sz="1800" dirty="0" err="1">
                <a:latin typeface="Times New Roman" panose="02020603050405020304" pitchFamily="18" charset="0"/>
                <a:cs typeface="Times New Roman" panose="02020603050405020304" pitchFamily="18" charset="0"/>
              </a:rPr>
              <a:t>matplotlib.pyplot</a:t>
            </a:r>
            <a:r>
              <a:rPr lang="en-IN" sz="1800" dirty="0">
                <a:latin typeface="Times New Roman" panose="02020603050405020304" pitchFamily="18" charset="0"/>
                <a:cs typeface="Times New Roman" panose="02020603050405020304" pitchFamily="18" charset="0"/>
              </a:rPr>
              <a:t> as </a:t>
            </a:r>
            <a:r>
              <a:rPr lang="en-IN" sz="1800" dirty="0" err="1">
                <a:latin typeface="Times New Roman" panose="02020603050405020304" pitchFamily="18" charset="0"/>
                <a:cs typeface="Times New Roman" panose="02020603050405020304" pitchFamily="18" charset="0"/>
              </a:rPr>
              <a:t>plt</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Datetime: for the datetime data we import datetime.</a:t>
            </a:r>
            <a:endParaRPr lang="en-US" sz="18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a:p>
            <a:endParaRPr lang="en-US"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D2F4A-1563-48BB-866F-1A85C693E9D8}"/>
              </a:ext>
            </a:extLst>
          </p:cNvPr>
          <p:cNvSpPr>
            <a:spLocks noGrp="1"/>
          </p:cNvSpPr>
          <p:nvPr>
            <p:ph idx="1"/>
          </p:nvPr>
        </p:nvSpPr>
        <p:spPr>
          <a:xfrm>
            <a:off x="594360" y="620688"/>
            <a:ext cx="7955280" cy="6237312"/>
          </a:xfrm>
        </p:spPr>
        <p:txBody>
          <a:bodyPr>
            <a:normAutofit/>
          </a:bodyPr>
          <a:lstStyle/>
          <a:p>
            <a:pPr lvl="0"/>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Importing datetime : import datetime as dt</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seaborn : it is a statistical data visualization module.</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Seaborn simplifies the creation of complex visualization.</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Box plot, Tree map, Heat maps are used to check correlations between multiple variables.</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Importing seaborn : import seaborn as </a:t>
            </a:r>
            <a:r>
              <a:rPr lang="en-IN" sz="1800" dirty="0" err="1">
                <a:latin typeface="Times New Roman" panose="02020603050405020304" pitchFamily="18" charset="0"/>
                <a:cs typeface="Times New Roman" panose="02020603050405020304" pitchFamily="18" charset="0"/>
              </a:rPr>
              <a:t>sns</a:t>
            </a:r>
            <a:endParaRPr lang="en-US" sz="1800" dirty="0">
              <a:latin typeface="Times New Roman" panose="02020603050405020304" pitchFamily="18" charset="0"/>
              <a:cs typeface="Times New Roman" panose="02020603050405020304" pitchFamily="18" charset="0"/>
            </a:endParaRPr>
          </a:p>
          <a:p>
            <a:pPr lvl="0"/>
            <a:r>
              <a:rPr lang="en-IN" sz="1800" dirty="0" err="1">
                <a:latin typeface="Times New Roman" panose="02020603050405020304" pitchFamily="18" charset="0"/>
                <a:cs typeface="Times New Roman" panose="02020603050405020304" pitchFamily="18" charset="0"/>
              </a:rPr>
              <a:t>Statsmodels</a:t>
            </a:r>
            <a:r>
              <a:rPr lang="en-IN" sz="1800" dirty="0">
                <a:latin typeface="Times New Roman" panose="02020603050405020304" pitchFamily="18" charset="0"/>
                <a:cs typeface="Times New Roman" panose="02020603050405020304" pitchFamily="18" charset="0"/>
              </a:rPr>
              <a:t>: This module provides a high-level interface for specifying statistical modules using a formula.</a:t>
            </a:r>
            <a:endParaRPr lang="en-IN" sz="1800" dirty="0">
              <a:solidFill>
                <a:schemeClr val="bg1"/>
              </a:solidFill>
              <a:latin typeface="Times New Roman" panose="02020603050405020304" pitchFamily="18" charset="0"/>
              <a:cs typeface="Times New Roman" panose="02020603050405020304" pitchFamily="18" charset="0"/>
            </a:endParaRPr>
          </a:p>
          <a:p>
            <a:pPr lvl="0"/>
            <a:r>
              <a:rPr lang="en-IN" sz="1800" dirty="0" err="1">
                <a:latin typeface="Times New Roman" panose="02020603050405020304" pitchFamily="18" charset="0"/>
                <a:cs typeface="Times New Roman" panose="02020603050405020304" pitchFamily="18" charset="0"/>
              </a:rPr>
              <a:t>Importingstats</a:t>
            </a:r>
            <a:r>
              <a:rPr lang="en-IN" sz="1800" dirty="0">
                <a:latin typeface="Times New Roman" panose="02020603050405020304" pitchFamily="18" charset="0"/>
                <a:cs typeface="Times New Roman" panose="02020603050405020304" pitchFamily="18" charset="0"/>
              </a:rPr>
              <a:t> models : import </a:t>
            </a:r>
            <a:r>
              <a:rPr lang="en-IN" sz="1800" dirty="0" err="1">
                <a:latin typeface="Times New Roman" panose="02020603050405020304" pitchFamily="18" charset="0"/>
                <a:cs typeface="Times New Roman" panose="02020603050405020304" pitchFamily="18" charset="0"/>
              </a:rPr>
              <a:t>statsmodels.formula.api</a:t>
            </a:r>
            <a:r>
              <a:rPr lang="en-IN" sz="1800" dirty="0">
                <a:latin typeface="Times New Roman" panose="02020603050405020304" pitchFamily="18" charset="0"/>
                <a:cs typeface="Times New Roman" panose="02020603050405020304" pitchFamily="18" charset="0"/>
              </a:rPr>
              <a:t> as </a:t>
            </a:r>
            <a:r>
              <a:rPr lang="en-IN" sz="1800" dirty="0" err="1">
                <a:latin typeface="Times New Roman" panose="02020603050405020304" pitchFamily="18" charset="0"/>
                <a:cs typeface="Times New Roman" panose="02020603050405020304" pitchFamily="18" charset="0"/>
              </a:rPr>
              <a:t>smf</a:t>
            </a:r>
            <a:endParaRPr lang="en-US" sz="1800" dirty="0">
              <a:latin typeface="Times New Roman" panose="02020603050405020304" pitchFamily="18" charset="0"/>
              <a:cs typeface="Times New Roman" panose="02020603050405020304" pitchFamily="18" charset="0"/>
            </a:endParaRPr>
          </a:p>
          <a:p>
            <a:pPr lvl="0"/>
            <a:r>
              <a:rPr lang="en-IN" sz="1800" dirty="0" err="1">
                <a:latin typeface="Times New Roman" panose="02020603050405020304" pitchFamily="18" charset="0"/>
                <a:cs typeface="Times New Roman" panose="02020603050405020304" pitchFamily="18" charset="0"/>
              </a:rPr>
              <a:t>Sklearn</a:t>
            </a:r>
            <a:r>
              <a:rPr lang="en-IN" sz="1800" dirty="0">
                <a:latin typeface="Times New Roman" panose="02020603050405020304" pitchFamily="18" charset="0"/>
                <a:cs typeface="Times New Roman" panose="02020603050405020304" pitchFamily="18" charset="0"/>
              </a:rPr>
              <a:t>: it can implement and evaluate a wide range of ML models with ease, leveraging its robust and efficient algorithms and utilities.</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Importing </a:t>
            </a:r>
            <a:r>
              <a:rPr lang="en-IN" sz="1800" dirty="0" err="1">
                <a:latin typeface="Times New Roman" panose="02020603050405020304" pitchFamily="18" charset="0"/>
                <a:cs typeface="Times New Roman" panose="02020603050405020304" pitchFamily="18" charset="0"/>
              </a:rPr>
              <a:t>Sklearn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fromsklearn</a:t>
            </a:r>
            <a:r>
              <a:rPr lang="en-US" sz="1800" dirty="0">
                <a:latin typeface="Times New Roman" panose="02020603050405020304" pitchFamily="18" charset="0"/>
                <a:cs typeface="Times New Roman" panose="02020603050405020304" pitchFamily="18" charset="0"/>
              </a:rPr>
              <a:t> import datasets, </a:t>
            </a:r>
            <a:r>
              <a:rPr lang="en-US" sz="1800" dirty="0" err="1">
                <a:latin typeface="Times New Roman" panose="02020603050405020304" pitchFamily="18" charset="0"/>
                <a:cs typeface="Times New Roman" panose="02020603050405020304" pitchFamily="18" charset="0"/>
              </a:rPr>
              <a:t>linear_model</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Importing Machine Learning modules:</a:t>
            </a:r>
          </a:p>
          <a:p>
            <a:pPr lvl="1">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Logistic Regression: </a:t>
            </a:r>
            <a:endParaRPr lang="en-US" sz="1600" b="1" dirty="0">
              <a:latin typeface="Times New Roman" panose="02020603050405020304" pitchFamily="18" charset="0"/>
              <a:cs typeface="Times New Roman" panose="02020603050405020304" pitchFamily="18" charset="0"/>
            </a:endParaRPr>
          </a:p>
          <a:p>
            <a:pPr lvl="2"/>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sklearn.linear_model</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LogisticRegression</a:t>
            </a:r>
            <a:endParaRPr lang="en-US" sz="1400" dirty="0">
              <a:latin typeface="Times New Roman" panose="02020603050405020304" pitchFamily="18" charset="0"/>
              <a:cs typeface="Times New Roman" panose="02020603050405020304" pitchFamily="18" charset="0"/>
            </a:endParaRPr>
          </a:p>
          <a:p>
            <a:pPr lvl="2"/>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sklearn.metrics</a:t>
            </a:r>
            <a:r>
              <a:rPr lang="en-IN" sz="1400" dirty="0">
                <a:latin typeface="Times New Roman" panose="02020603050405020304" pitchFamily="18" charset="0"/>
                <a:cs typeface="Times New Roman" panose="02020603050405020304" pitchFamily="18" charset="0"/>
              </a:rPr>
              <a:t> import accuracy_score,confusion_matrix,classification_report,roc_auc_score,roc_curve</a:t>
            </a:r>
            <a:endParaRPr lang="en-US" sz="1400" dirty="0">
              <a:latin typeface="Times New Roman" panose="02020603050405020304" pitchFamily="18" charset="0"/>
              <a:cs typeface="Times New Roman" panose="02020603050405020304" pitchFamily="18" charset="0"/>
            </a:endParaRPr>
          </a:p>
          <a:p>
            <a:pPr lvl="2"/>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sklearn.metrics</a:t>
            </a:r>
            <a:r>
              <a:rPr lang="en-IN" sz="1400" dirty="0">
                <a:latin typeface="Times New Roman" panose="02020603050405020304" pitchFamily="18" charset="0"/>
                <a:cs typeface="Times New Roman" panose="02020603050405020304" pitchFamily="18" charset="0"/>
              </a:rPr>
              <a:t> import f1_score, </a:t>
            </a:r>
            <a:r>
              <a:rPr lang="en-IN" sz="1400" dirty="0" err="1">
                <a:latin typeface="Times New Roman" panose="02020603050405020304" pitchFamily="18" charset="0"/>
                <a:cs typeface="Times New Roman" panose="02020603050405020304" pitchFamily="18" charset="0"/>
              </a:rPr>
              <a:t>roc_auc_score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accuracy_score</a:t>
            </a:r>
            <a:endParaRPr lang="en-US" sz="14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86947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BC71F-E184-4095-8F45-1B9AA73A30E8}"/>
              </a:ext>
            </a:extLst>
          </p:cNvPr>
          <p:cNvSpPr txBox="1">
            <a:spLocks/>
          </p:cNvSpPr>
          <p:nvPr/>
        </p:nvSpPr>
        <p:spPr>
          <a:xfrm>
            <a:off x="594360" y="980728"/>
            <a:ext cx="7955280" cy="60486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buFont typeface="Wingdings" panose="05000000000000000000" pitchFamily="2" charset="2"/>
              <a:buChar char="v"/>
            </a:pPr>
            <a:r>
              <a:rPr lang="en-IN" sz="16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 </a:t>
            </a:r>
          </a:p>
          <a:p>
            <a:pPr lvl="2"/>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Sklearn.Tree</a:t>
            </a:r>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Import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DecisionTreeClassifier</a:t>
            </a:r>
            <a:endPar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Sklearn.Metrics</a:t>
            </a:r>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Import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Confusion_matrix</a:t>
            </a:r>
            <a:endPar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Sklearn.Tree</a:t>
            </a:r>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Import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DecisionTreeClassifier</a:t>
            </a:r>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Export_graphviz</a:t>
            </a:r>
            <a:r>
              <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cap="non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Export_text</a:t>
            </a:r>
            <a:endParaRPr lang="en-IN" sz="16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Sklearn.Neighbors</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KneighborsClassifier</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Sklearn.Model_selection</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Train_test_split</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Sklearn.Preprocessing</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StandardScaler</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Minmax_scale</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lvl="2"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lvl="1">
              <a:buFont typeface="Wingdings" panose="05000000000000000000" pitchFamily="2" charset="2"/>
              <a:buChar char="v"/>
            </a:pPr>
            <a:r>
              <a:rPr lang="en-IN" sz="1600" b="1" dirty="0">
                <a:solidFill>
                  <a:srgbClr val="000000"/>
                </a:solidFill>
                <a:latin typeface="Times New Roman" panose="02020603050405020304" pitchFamily="18" charset="0"/>
                <a:cs typeface="Times New Roman" panose="02020603050405020304" pitchFamily="18" charset="0"/>
              </a:rPr>
              <a:t>K-nearest </a:t>
            </a:r>
            <a:r>
              <a:rPr lang="en-IN" sz="1600" b="1" dirty="0" err="1">
                <a:solidFill>
                  <a:srgbClr val="000000"/>
                </a:solidFill>
                <a:latin typeface="Times New Roman" panose="02020603050405020304" pitchFamily="18" charset="0"/>
                <a:cs typeface="Times New Roman" panose="02020603050405020304" pitchFamily="18" charset="0"/>
              </a:rPr>
              <a:t>Neighbors</a:t>
            </a:r>
            <a:r>
              <a:rPr lang="en-IN" sz="1600" b="1" dirty="0">
                <a:solidFill>
                  <a:srgbClr val="000000"/>
                </a:solidFill>
                <a:latin typeface="Times New Roman" panose="02020603050405020304" pitchFamily="18" charset="0"/>
                <a:cs typeface="Times New Roman" panose="02020603050405020304" pitchFamily="18" charset="0"/>
              </a:rPr>
              <a:t> Classifier:</a:t>
            </a: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Sklearn.Neighbors</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KneighborsClassifier</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Sklearn.Model_selection</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Train_test_split</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lvl="2"/>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Sklearn.Preprocessing</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StandardScaler</a:t>
            </a:r>
            <a:r>
              <a:rPr lang="en-IN" sz="1600" cap="none"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cap="none" dirty="0" err="1">
                <a:effectLst/>
                <a:latin typeface="Times New Roman" panose="02020603050405020304" pitchFamily="18" charset="0"/>
                <a:ea typeface="Calibri" panose="020F0502020204030204" pitchFamily="34" charset="0"/>
                <a:cs typeface="Times New Roman" panose="02020603050405020304" pitchFamily="18" charset="0"/>
              </a:rPr>
              <a:t>Minmax_scale</a:t>
            </a:r>
            <a:endParaRPr lang="en-IN" sz="16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lvl="2"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19138" lvl="2" indent="-271463">
              <a:buFont typeface="Wingdings" panose="05000000000000000000" pitchFamily="2" charset="2"/>
              <a:buChar char="v"/>
            </a:pPr>
            <a:r>
              <a:rPr lang="en-IN" sz="1600" b="1" dirty="0">
                <a:solidFill>
                  <a:srgbClr val="000000"/>
                </a:solidFill>
                <a:latin typeface="Times New Roman" panose="02020603050405020304" pitchFamily="18" charset="0"/>
                <a:cs typeface="Times New Roman" panose="02020603050405020304" pitchFamily="18" charset="0"/>
              </a:rPr>
              <a:t>Random Forest Classifier:</a:t>
            </a:r>
          </a:p>
          <a:p>
            <a:pPr marL="1176338" lvl="3" indent="-271463"/>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cap="none" dirty="0" err="1">
                <a:effectLst/>
                <a:latin typeface="Times New Roman" panose="02020603050405020304" pitchFamily="18" charset="0"/>
                <a:ea typeface="Calibri" panose="020F0502020204030204" pitchFamily="34" charset="0"/>
                <a:cs typeface="Times New Roman" panose="02020603050405020304" pitchFamily="18" charset="0"/>
              </a:rPr>
              <a:t>Sklearn.Ensemble</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IN" cap="none" dirty="0" err="1">
                <a:effectLst/>
                <a:latin typeface="Times New Roman" panose="02020603050405020304" pitchFamily="18" charset="0"/>
                <a:ea typeface="Calibri" panose="020F0502020204030204" pitchFamily="34" charset="0"/>
                <a:cs typeface="Times New Roman" panose="02020603050405020304" pitchFamily="18" charset="0"/>
              </a:rPr>
              <a:t>RandomForestClassifier</a:t>
            </a:r>
            <a:br>
              <a:rPr lang="en-IN" sz="1200" cap="none"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2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719138" lvl="2" indent="-271463">
              <a:buFont typeface="Wingdings" panose="05000000000000000000" pitchFamily="2" charset="2"/>
              <a:buChar char="v"/>
            </a:pPr>
            <a:r>
              <a:rPr lang="en-IN" sz="1600" b="1" dirty="0">
                <a:solidFill>
                  <a:srgbClr val="000000"/>
                </a:solidFill>
                <a:latin typeface="Times New Roman" panose="02020603050405020304" pitchFamily="18" charset="0"/>
                <a:cs typeface="Times New Roman" panose="02020603050405020304" pitchFamily="18" charset="0"/>
              </a:rPr>
              <a:t>Naive Bayes Algorithm:</a:t>
            </a:r>
            <a:endParaRPr lang="en-US" sz="1600" b="1" dirty="0">
              <a:solidFill>
                <a:srgbClr val="000000"/>
              </a:solidFill>
              <a:latin typeface="Times New Roman" panose="02020603050405020304" pitchFamily="18" charset="0"/>
              <a:cs typeface="Times New Roman" panose="02020603050405020304" pitchFamily="18" charset="0"/>
            </a:endParaRPr>
          </a:p>
          <a:p>
            <a:pPr marL="1166813" indent="-271463"/>
            <a:r>
              <a:rPr lang="en-IN" sz="1600" dirty="0">
                <a:latin typeface="Times New Roman" panose="02020603050405020304" pitchFamily="18" charset="0"/>
                <a:ea typeface="Calibri" panose="020F0502020204030204" pitchFamily="34" charset="0"/>
                <a:cs typeface="Times New Roman" panose="02020603050405020304" pitchFamily="18" charset="0"/>
              </a:rPr>
              <a:t>From </a:t>
            </a:r>
            <a:r>
              <a:rPr lang="en-IN" sz="1600" dirty="0" err="1">
                <a:latin typeface="Times New Roman" panose="02020603050405020304" pitchFamily="18" charset="0"/>
                <a:ea typeface="Calibri" panose="020F0502020204030204" pitchFamily="34" charset="0"/>
                <a:cs typeface="Times New Roman" panose="02020603050405020304" pitchFamily="18" charset="0"/>
              </a:rPr>
              <a:t>Sklearn.Naive_bayes</a:t>
            </a:r>
            <a:r>
              <a:rPr lang="en-IN" sz="1600" dirty="0">
                <a:latin typeface="Times New Roman" panose="02020603050405020304" pitchFamily="18" charset="0"/>
                <a:ea typeface="Calibri" panose="020F0502020204030204" pitchFamily="34" charset="0"/>
                <a:cs typeface="Times New Roman" panose="02020603050405020304" pitchFamily="18" charset="0"/>
              </a:rPr>
              <a:t> Import </a:t>
            </a:r>
            <a:r>
              <a:rPr lang="en-IN" sz="1600" dirty="0" err="1">
                <a:latin typeface="Times New Roman" panose="02020603050405020304" pitchFamily="18" charset="0"/>
                <a:ea typeface="Calibri" panose="020F0502020204030204" pitchFamily="34" charset="0"/>
                <a:cs typeface="Times New Roman" panose="02020603050405020304" pitchFamily="18" charset="0"/>
              </a:rPr>
              <a:t>Gaussiannb</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p>
          <a:p>
            <a:pPr marL="1166813" indent="-271463"/>
            <a:r>
              <a:rPr lang="en-IN" sz="1600" dirty="0" err="1">
                <a:latin typeface="Times New Roman" panose="02020603050405020304" pitchFamily="18" charset="0"/>
                <a:ea typeface="Calibri" panose="020F0502020204030204" pitchFamily="34" charset="0"/>
                <a:cs typeface="Times New Roman" panose="02020603050405020304" pitchFamily="18" charset="0"/>
              </a:rPr>
              <a:t>Gnb</a:t>
            </a:r>
            <a:r>
              <a:rPr lang="en-IN" sz="1600" dirty="0">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latin typeface="Times New Roman" panose="02020603050405020304" pitchFamily="18" charset="0"/>
                <a:ea typeface="Calibri" panose="020F0502020204030204" pitchFamily="34" charset="0"/>
                <a:cs typeface="Times New Roman" panose="02020603050405020304" pitchFamily="18" charset="0"/>
              </a:rPr>
              <a:t>Gaussiannb</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95715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5736" y="332656"/>
            <a:ext cx="6377940" cy="1293028"/>
          </a:xfrm>
        </p:spPr>
        <p:txBody>
          <a:bodyPr>
            <a:normAutofit/>
          </a:bodyPr>
          <a:lstStyle/>
          <a:p>
            <a:r>
              <a:rPr lang="en-IN" sz="5000" dirty="0">
                <a:solidFill>
                  <a:srgbClr val="00B050"/>
                </a:solidFill>
                <a:latin typeface="Algerian" pitchFamily="82" charset="0"/>
              </a:rPr>
              <a:t>CODE</a:t>
            </a:r>
            <a:endParaRPr lang="en-US" sz="5000" dirty="0">
              <a:solidFill>
                <a:srgbClr val="00B050"/>
              </a:solidFill>
              <a:latin typeface="Algerian" pitchFamily="82" charset="0"/>
            </a:endParaRPr>
          </a:p>
        </p:txBody>
      </p:sp>
      <p:pic>
        <p:nvPicPr>
          <p:cNvPr id="1026" name="Picture 2" descr="C:\Users\MOHANKUMARMPT\Downloads\WhatsApp Image 2024-07-13 at 7.44.01 PM.jpeg"/>
          <p:cNvPicPr>
            <a:picLocks noGrp="1" noChangeAspect="1" noChangeArrowheads="1"/>
          </p:cNvPicPr>
          <p:nvPr>
            <p:ph idx="1"/>
          </p:nvPr>
        </p:nvPicPr>
        <p:blipFill>
          <a:blip r:embed="rId2"/>
          <a:srcRect/>
          <a:stretch>
            <a:fillRect/>
          </a:stretch>
        </p:blipFill>
        <p:spPr bwMode="auto">
          <a:xfrm>
            <a:off x="285720" y="1357298"/>
            <a:ext cx="8572560" cy="4714908"/>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OHANKUMARMPT\Downloads\WhatsApp Image 2024-07-13 at 7.44.30 PM.jpeg"/>
          <p:cNvPicPr>
            <a:picLocks noChangeAspect="1" noChangeArrowheads="1"/>
          </p:cNvPicPr>
          <p:nvPr/>
        </p:nvPicPr>
        <p:blipFill>
          <a:blip r:embed="rId2"/>
          <a:srcRect/>
          <a:stretch>
            <a:fillRect/>
          </a:stretch>
        </p:blipFill>
        <p:spPr bwMode="auto">
          <a:xfrm>
            <a:off x="357158" y="1196752"/>
            <a:ext cx="8501122" cy="545265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040" y="620688"/>
            <a:ext cx="8229600" cy="1512499"/>
          </a:xfrm>
        </p:spPr>
        <p:txBody>
          <a:bodyPr>
            <a:no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Importing the data from an external source into the Python environment</a:t>
            </a:r>
          </a:p>
        </p:txBody>
      </p:sp>
      <p:sp>
        <p:nvSpPr>
          <p:cNvPr id="4" name="Content Placeholder 3"/>
          <p:cNvSpPr>
            <a:spLocks noGrp="1"/>
          </p:cNvSpPr>
          <p:nvPr>
            <p:ph idx="1"/>
          </p:nvPr>
        </p:nvSpPr>
        <p:spPr>
          <a:xfrm>
            <a:off x="457200" y="1989172"/>
            <a:ext cx="8229600" cy="1584176"/>
          </a:xfrm>
        </p:spPr>
        <p:txBody>
          <a:bodyPr>
            <a:normAutofit/>
          </a:bodyPr>
          <a:lstStyle/>
          <a:p>
            <a:pPr lvl="0"/>
            <a:r>
              <a:rPr lang="en-IN" sz="1800" dirty="0">
                <a:latin typeface="Times New Roman" panose="02020603050405020304" pitchFamily="18" charset="0"/>
                <a:cs typeface="Times New Roman" panose="02020603050405020304" pitchFamily="18" charset="0"/>
              </a:rPr>
              <a:t>To import data from an external source into a python environment, we use various methods depending on the type and format of the data.</a:t>
            </a:r>
            <a:endParaRPr lang="en-US"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In this project data is in the format of </a:t>
            </a:r>
            <a:r>
              <a:rPr lang="en-IN" sz="1800" dirty="0" err="1">
                <a:latin typeface="Times New Roman" panose="02020603050405020304" pitchFamily="18" charset="0"/>
                <a:cs typeface="Times New Roman" panose="02020603050405020304" pitchFamily="18" charset="0"/>
              </a:rPr>
              <a:t>csv</a:t>
            </a:r>
            <a:r>
              <a:rPr lang="en-IN" sz="1800" dirty="0">
                <a:latin typeface="Times New Roman" panose="02020603050405020304" pitchFamily="18" charset="0"/>
                <a:cs typeface="Times New Roman" panose="02020603050405020304" pitchFamily="18" charset="0"/>
              </a:rPr>
              <a:t> file. To read  </a:t>
            </a:r>
            <a:r>
              <a:rPr lang="en-IN" sz="1800" dirty="0" err="1">
                <a:latin typeface="Times New Roman" panose="02020603050405020304" pitchFamily="18" charset="0"/>
                <a:cs typeface="Times New Roman" panose="02020603050405020304" pitchFamily="18" charset="0"/>
              </a:rPr>
              <a:t>csv</a:t>
            </a:r>
            <a:r>
              <a:rPr lang="en-IN" sz="1800" dirty="0">
                <a:latin typeface="Times New Roman" panose="02020603050405020304" pitchFamily="18" charset="0"/>
                <a:cs typeface="Times New Roman" panose="02020603050405020304" pitchFamily="18" charset="0"/>
              </a:rPr>
              <a:t> files using  the </a:t>
            </a:r>
            <a:r>
              <a:rPr lang="en-IN" sz="1800" dirty="0" err="1">
                <a:latin typeface="Times New Roman" panose="02020603050405020304" pitchFamily="18" charset="0"/>
                <a:cs typeface="Times New Roman" panose="02020603050405020304" pitchFamily="18" charset="0"/>
              </a:rPr>
              <a:t>read_csv</a:t>
            </a:r>
            <a:r>
              <a:rPr lang="en-IN" sz="1800" dirty="0">
                <a:latin typeface="Times New Roman" panose="02020603050405020304" pitchFamily="18" charset="0"/>
                <a:cs typeface="Times New Roman" panose="02020603050405020304" pitchFamily="18" charset="0"/>
              </a:rPr>
              <a:t>() function</a:t>
            </a:r>
            <a:endParaRPr lang="en-US" sz="1800" dirty="0">
              <a:latin typeface="Times New Roman" panose="02020603050405020304" pitchFamily="18" charset="0"/>
              <a:cs typeface="Times New Roman" panose="02020603050405020304" pitchFamily="18" charset="0"/>
            </a:endParaRPr>
          </a:p>
        </p:txBody>
      </p:sp>
      <p:pic>
        <p:nvPicPr>
          <p:cNvPr id="5" name="Picture 2" descr="C:\Users\MOHANKUMARMPT\Downloads\WhatsApp Image 2024-07-13 at 7.45.03 PM.jpeg">
            <a:extLst>
              <a:ext uri="{FF2B5EF4-FFF2-40B4-BE49-F238E27FC236}">
                <a16:creationId xmlns:a16="http://schemas.microsoft.com/office/drawing/2014/main" id="{BD33CC86-A3D2-4A04-9D17-44A8487D68D4}"/>
              </a:ext>
            </a:extLst>
          </p:cNvPr>
          <p:cNvPicPr>
            <a:picLocks noChangeAspect="1" noChangeArrowheads="1"/>
          </p:cNvPicPr>
          <p:nvPr/>
        </p:nvPicPr>
        <p:blipFill>
          <a:blip r:embed="rId2"/>
          <a:srcRect/>
          <a:stretch>
            <a:fillRect/>
          </a:stretch>
        </p:blipFill>
        <p:spPr bwMode="auto">
          <a:xfrm>
            <a:off x="481337" y="3258540"/>
            <a:ext cx="8342623" cy="3123119"/>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836712"/>
            <a:ext cx="8229600" cy="1008112"/>
          </a:xfrm>
        </p:spPr>
        <p:txBody>
          <a:bodyPr>
            <a:noAutofit/>
          </a:bodyPr>
          <a:lstStyle/>
          <a:p>
            <a:pPr algn="ctr"/>
            <a:br>
              <a:rPr lang="en-US" sz="3200" b="1" dirty="0">
                <a:solidFill>
                  <a:srgbClr val="00B050"/>
                </a:solidFill>
                <a:latin typeface="Times New Roman" panose="02020603050405020304" pitchFamily="18" charset="0"/>
                <a:cs typeface="Times New Roman" panose="02020603050405020304" pitchFamily="18" charset="0"/>
              </a:rPr>
            </a:br>
            <a:r>
              <a:rPr lang="en-US" sz="3200" b="1" dirty="0">
                <a:solidFill>
                  <a:srgbClr val="00B050"/>
                </a:solidFill>
                <a:latin typeface="Times New Roman" panose="02020603050405020304" pitchFamily="18" charset="0"/>
                <a:cs typeface="Times New Roman" panose="02020603050405020304" pitchFamily="18" charset="0"/>
              </a:rPr>
              <a:t>Renaming the variables as per the Naming conversion.</a:t>
            </a:r>
            <a:br>
              <a:rPr lang="en-US" sz="3200" dirty="0">
                <a:solidFill>
                  <a:srgbClr val="00B050"/>
                </a:solidFill>
                <a:latin typeface="Times New Roman" panose="02020603050405020304" pitchFamily="18" charset="0"/>
                <a:cs typeface="Times New Roman" panose="02020603050405020304" pitchFamily="18" charset="0"/>
              </a:rPr>
            </a:br>
            <a:endParaRPr lang="en-US" sz="32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57200" y="1772816"/>
            <a:ext cx="8229600" cy="1584176"/>
          </a:xfrm>
        </p:spPr>
        <p:txBody>
          <a:bodyPr>
            <a:normAutofit/>
          </a:bodyPr>
          <a:lstStyle/>
          <a:p>
            <a:pPr lvl="0"/>
            <a:r>
              <a:rPr lang="en-IN" sz="1800" dirty="0">
                <a:latin typeface="Times New Roman" panose="02020603050405020304" pitchFamily="18" charset="0"/>
                <a:cs typeface="Times New Roman" panose="02020603050405020304" pitchFamily="18" charset="0"/>
              </a:rPr>
              <a:t>According to the naming conversion :</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Names should be starting with alphabets.</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Do not use special characters except underscore.</a:t>
            </a:r>
            <a:endParaRPr lang="en-US" sz="1800" dirty="0">
              <a:latin typeface="Times New Roman" panose="02020603050405020304" pitchFamily="18" charset="0"/>
              <a:cs typeface="Times New Roman" panose="02020603050405020304" pitchFamily="18" charset="0"/>
            </a:endParaRPr>
          </a:p>
          <a:p>
            <a:pPr lvl="0"/>
            <a:r>
              <a:rPr lang="en-IN" sz="1800" dirty="0">
                <a:latin typeface="Times New Roman" panose="02020603050405020304" pitchFamily="18" charset="0"/>
                <a:cs typeface="Times New Roman" panose="02020603050405020304" pitchFamily="18" charset="0"/>
              </a:rPr>
              <a:t>There is no spacing between the names.</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5" name="Picture 2" descr="C:\Users\MOHANKUMARMPT\Downloads\WhatsApp Image 2024-07-13 at 7.45.35 PM.jpeg">
            <a:extLst>
              <a:ext uri="{FF2B5EF4-FFF2-40B4-BE49-F238E27FC236}">
                <a16:creationId xmlns:a16="http://schemas.microsoft.com/office/drawing/2014/main" id="{37430CD4-B7D1-43F1-8890-FBB8204B4127}"/>
              </a:ext>
            </a:extLst>
          </p:cNvPr>
          <p:cNvPicPr>
            <a:picLocks noChangeAspect="1" noChangeArrowheads="1"/>
          </p:cNvPicPr>
          <p:nvPr/>
        </p:nvPicPr>
        <p:blipFill>
          <a:blip r:embed="rId2"/>
          <a:srcRect/>
          <a:stretch>
            <a:fillRect/>
          </a:stretch>
        </p:blipFill>
        <p:spPr bwMode="auto">
          <a:xfrm>
            <a:off x="689248" y="3249324"/>
            <a:ext cx="6220204" cy="3492044"/>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OHANKUMARMPT\Downloads\obj2 - Copy.PNG"/>
          <p:cNvPicPr>
            <a:picLocks noGrp="1" noChangeAspect="1" noChangeArrowheads="1"/>
          </p:cNvPicPr>
          <p:nvPr>
            <p:ph idx="1"/>
          </p:nvPr>
        </p:nvPicPr>
        <p:blipFill>
          <a:blip r:embed="rId2"/>
          <a:srcRect/>
          <a:stretch>
            <a:fillRect/>
          </a:stretch>
        </p:blipFill>
        <p:spPr bwMode="auto">
          <a:xfrm>
            <a:off x="529208" y="3356993"/>
            <a:ext cx="6491064" cy="2880320"/>
          </a:xfrm>
          <a:prstGeom prst="rect">
            <a:avLst/>
          </a:prstGeom>
          <a:noFill/>
        </p:spPr>
      </p:pic>
      <p:sp>
        <p:nvSpPr>
          <p:cNvPr id="7" name="Content Placeholder 3">
            <a:extLst>
              <a:ext uri="{FF2B5EF4-FFF2-40B4-BE49-F238E27FC236}">
                <a16:creationId xmlns:a16="http://schemas.microsoft.com/office/drawing/2014/main" id="{AC03B63C-9F88-4561-94FE-456C1F5793E8}"/>
              </a:ext>
            </a:extLst>
          </p:cNvPr>
          <p:cNvSpPr txBox="1">
            <a:spLocks/>
          </p:cNvSpPr>
          <p:nvPr/>
        </p:nvSpPr>
        <p:spPr>
          <a:xfrm>
            <a:off x="457200" y="1071546"/>
            <a:ext cx="8363272" cy="2501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IN" sz="2000" b="1" dirty="0">
                <a:solidFill>
                  <a:srgbClr val="0070C0"/>
                </a:solidFill>
                <a:latin typeface="Times New Roman" panose="02020603050405020304" pitchFamily="18" charset="0"/>
                <a:cs typeface="Times New Roman" panose="02020603050405020304" pitchFamily="18" charset="0"/>
              </a:rPr>
              <a:t>Q2:</a:t>
            </a:r>
            <a:r>
              <a:rPr lang="en-US" sz="2000" b="1" dirty="0">
                <a:solidFill>
                  <a:srgbClr val="0070C0"/>
                </a:solidFill>
                <a:latin typeface="Times New Roman" panose="02020603050405020304" pitchFamily="18" charset="0"/>
                <a:cs typeface="Times New Roman" panose="02020603050405020304" pitchFamily="18" charset="0"/>
              </a:rPr>
              <a:t>Retrieving Count the number of customers who have exited.</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Select Count(*) As </a:t>
            </a:r>
            <a:r>
              <a:rPr lang="en-US" sz="1800" dirty="0" err="1">
                <a:latin typeface="Times New Roman" panose="02020603050405020304" pitchFamily="18" charset="0"/>
                <a:cs typeface="Times New Roman" panose="02020603050405020304" pitchFamily="18" charset="0"/>
              </a:rPr>
              <a:t>ExitedCustomersCount</a:t>
            </a: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Where Exited = 1;</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Count Function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b="1"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he SQL query consists of three separate "SELECT" statements. Each "SELECT" statement retrieves data from a table: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"COUNT(*)" is an aggregate function used to count the number of rows in a table. This allows you to retrieve counts of rows from a table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764373"/>
            <a:ext cx="8442136" cy="1293028"/>
          </a:xfrm>
        </p:spPr>
        <p:txBody>
          <a:bodyPr>
            <a:normAutofit/>
          </a:bodyPr>
          <a:lstStyle/>
          <a:p>
            <a:pPr algn="ctr"/>
            <a:r>
              <a:rPr lang="en-IN" sz="3200" b="1" dirty="0">
                <a:solidFill>
                  <a:srgbClr val="00B050"/>
                </a:solidFill>
                <a:latin typeface="Times New Roman" panose="02020603050405020304" pitchFamily="18" charset="0"/>
                <a:cs typeface="Times New Roman" panose="02020603050405020304" pitchFamily="18" charset="0"/>
              </a:rPr>
              <a:t>In this Data follows the naming conversion</a:t>
            </a:r>
            <a:endParaRPr lang="en-US" sz="3200" b="1"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pPr lvl="0"/>
            <a:r>
              <a:rPr lang="en-IN" sz="2000" dirty="0">
                <a:latin typeface="Times New Roman" panose="02020603050405020304" pitchFamily="18" charset="0"/>
                <a:cs typeface="Times New Roman" panose="02020603050405020304" pitchFamily="18" charset="0"/>
              </a:rPr>
              <a:t>Getting  the summary of the data frame , data.info() is used to get the concise summary of the </a:t>
            </a:r>
            <a:r>
              <a:rPr lang="en-IN" sz="2000" dirty="0" err="1">
                <a:latin typeface="Times New Roman" panose="02020603050405020304" pitchFamily="18" charset="0"/>
                <a:cs typeface="Times New Roman" panose="02020603050405020304" pitchFamily="18" charset="0"/>
              </a:rPr>
              <a:t>Dara</a:t>
            </a:r>
            <a:r>
              <a:rPr lang="en-IN" sz="2000" dirty="0">
                <a:latin typeface="Times New Roman" panose="02020603050405020304" pitchFamily="18" charset="0"/>
                <a:cs typeface="Times New Roman" panose="02020603050405020304" pitchFamily="18" charset="0"/>
              </a:rPr>
              <a:t> frame.</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It provide information such as :</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The total number of entries in each column.</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The data type of each column.</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The count of non-null values in each column.</a:t>
            </a: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memory usage of the data frame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OHANKUMARMPT\Downloads\WhatsApp Image 2024-07-13 at 7.46.03 PM.jpeg"/>
          <p:cNvPicPr>
            <a:picLocks noChangeAspect="1" noChangeArrowheads="1"/>
          </p:cNvPicPr>
          <p:nvPr/>
        </p:nvPicPr>
        <p:blipFill>
          <a:blip r:embed="rId2"/>
          <a:srcRect/>
          <a:stretch>
            <a:fillRect/>
          </a:stretch>
        </p:blipFill>
        <p:spPr bwMode="auto">
          <a:xfrm>
            <a:off x="611560" y="1268760"/>
            <a:ext cx="8358246" cy="528641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860" y="980728"/>
            <a:ext cx="8932034" cy="1224136"/>
          </a:xfrm>
        </p:spPr>
        <p:txBody>
          <a:bodyPr>
            <a:no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Data </a:t>
            </a:r>
            <a:r>
              <a:rPr lang="en-US" sz="2800" b="1" dirty="0" err="1">
                <a:solidFill>
                  <a:srgbClr val="00B050"/>
                </a:solidFill>
                <a:latin typeface="Times New Roman" panose="02020603050405020304" pitchFamily="18" charset="0"/>
                <a:cs typeface="Times New Roman" panose="02020603050405020304" pitchFamily="18" charset="0"/>
              </a:rPr>
              <a:t>Duplicacy</a:t>
            </a:r>
            <a:r>
              <a:rPr lang="en-US" sz="2800" b="1" dirty="0">
                <a:solidFill>
                  <a:srgbClr val="00B050"/>
                </a:solidFill>
                <a:latin typeface="Times New Roman" panose="02020603050405020304" pitchFamily="18" charset="0"/>
                <a:cs typeface="Times New Roman" panose="02020603050405020304" pitchFamily="18" charset="0"/>
              </a:rPr>
              <a:t> : Check if their is duplicate data or not: DDT (Data </a:t>
            </a:r>
            <a:r>
              <a:rPr lang="en-US" sz="2800" b="1" dirty="0" err="1">
                <a:solidFill>
                  <a:srgbClr val="00B050"/>
                </a:solidFill>
                <a:latin typeface="Times New Roman" panose="02020603050405020304" pitchFamily="18" charset="0"/>
                <a:cs typeface="Times New Roman" panose="02020603050405020304" pitchFamily="18" charset="0"/>
              </a:rPr>
              <a:t>Duplicacy</a:t>
            </a:r>
            <a:r>
              <a:rPr lang="en-US" sz="2800" b="1" dirty="0">
                <a:solidFill>
                  <a:srgbClr val="00B050"/>
                </a:solidFill>
                <a:latin typeface="Times New Roman" panose="02020603050405020304" pitchFamily="18" charset="0"/>
                <a:cs typeface="Times New Roman" panose="02020603050405020304" pitchFamily="18" charset="0"/>
              </a:rPr>
              <a:t> Treatment)</a:t>
            </a:r>
            <a:br>
              <a:rPr lang="en-US" sz="2800" dirty="0">
                <a:solidFill>
                  <a:srgbClr val="00B050"/>
                </a:solidFill>
                <a:latin typeface="Times New Roman" panose="02020603050405020304" pitchFamily="18" charset="0"/>
                <a:cs typeface="Times New Roman" panose="02020603050405020304" pitchFamily="18" charset="0"/>
              </a:rPr>
            </a:b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398986" y="2060848"/>
            <a:ext cx="8229600" cy="717230"/>
          </a:xfrm>
        </p:spPr>
        <p:txBody>
          <a:bodyPr>
            <a:normAutofit/>
          </a:bodyPr>
          <a:lstStyle/>
          <a:p>
            <a:r>
              <a:rPr lang="en-US" sz="2000" dirty="0">
                <a:latin typeface="Times New Roman" panose="02020603050405020304" pitchFamily="18" charset="0"/>
                <a:cs typeface="Times New Roman" panose="02020603050405020304" pitchFamily="18" charset="0"/>
              </a:rPr>
              <a:t>In this churn data there is no duplicate values. The data    contain 10000 records and 14 variables.</a:t>
            </a:r>
          </a:p>
        </p:txBody>
      </p:sp>
      <p:pic>
        <p:nvPicPr>
          <p:cNvPr id="5" name="Picture 2" descr="C:\Users\MOHANKUMARMPT\Downloads\WhatsApp Image 2024-07-13 at 7.47.10 PM.jpeg">
            <a:extLst>
              <a:ext uri="{FF2B5EF4-FFF2-40B4-BE49-F238E27FC236}">
                <a16:creationId xmlns:a16="http://schemas.microsoft.com/office/drawing/2014/main" id="{C119B8DD-10DA-4787-ABD4-F58EC825CBEF}"/>
              </a:ext>
            </a:extLst>
          </p:cNvPr>
          <p:cNvPicPr>
            <a:picLocks noChangeAspect="1" noChangeArrowheads="1"/>
          </p:cNvPicPr>
          <p:nvPr/>
        </p:nvPicPr>
        <p:blipFill>
          <a:blip r:embed="rId2"/>
          <a:srcRect/>
          <a:stretch>
            <a:fillRect/>
          </a:stretch>
        </p:blipFill>
        <p:spPr bwMode="auto">
          <a:xfrm>
            <a:off x="899592" y="2749884"/>
            <a:ext cx="6122851" cy="3847468"/>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602108"/>
            <a:ext cx="8229600" cy="785818"/>
          </a:xfrm>
        </p:spPr>
        <p:txBody>
          <a:bodyPr>
            <a:norm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MISSING VALUE TREATMENT</a:t>
            </a:r>
            <a:endParaRPr lang="en-US" sz="2800" dirty="0">
              <a:solidFill>
                <a:srgbClr val="00B050"/>
              </a:solidFill>
              <a:latin typeface="Times New Roman" panose="02020603050405020304" pitchFamily="18" charset="0"/>
              <a:cs typeface="Times New Roman" panose="02020603050405020304" pitchFamily="18" charset="0"/>
            </a:endParaRPr>
          </a:p>
        </p:txBody>
      </p:sp>
      <p:pic>
        <p:nvPicPr>
          <p:cNvPr id="7170" name="Picture 2" descr="C:\Users\MOHANKUMARMPT\Downloads\WhatsApp Image 2024-07-13 at 7.47.36 PM.jpeg"/>
          <p:cNvPicPr>
            <a:picLocks noGrp="1" noChangeAspect="1" noChangeArrowheads="1"/>
          </p:cNvPicPr>
          <p:nvPr>
            <p:ph idx="1"/>
          </p:nvPr>
        </p:nvPicPr>
        <p:blipFill>
          <a:blip r:embed="rId2"/>
          <a:srcRect/>
          <a:stretch>
            <a:fillRect/>
          </a:stretch>
        </p:blipFill>
        <p:spPr bwMode="auto">
          <a:xfrm>
            <a:off x="1403647" y="1844824"/>
            <a:ext cx="6885765" cy="3888432"/>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4360" y="928072"/>
            <a:ext cx="8229600" cy="917596"/>
          </a:xfrm>
        </p:spPr>
        <p:txBody>
          <a:bodyPr>
            <a:noAutofit/>
          </a:bodyPr>
          <a:lstStyle/>
          <a:p>
            <a:pPr algn="ctr"/>
            <a:r>
              <a:rPr lang="en-IN" sz="2800" b="1" dirty="0">
                <a:solidFill>
                  <a:srgbClr val="00B050"/>
                </a:solidFill>
                <a:latin typeface="Times New Roman" panose="02020603050405020304" pitchFamily="18" charset="0"/>
                <a:cs typeface="Times New Roman" panose="02020603050405020304" pitchFamily="18" charset="0"/>
              </a:rPr>
              <a:t>checking the value count and </a:t>
            </a:r>
            <a:r>
              <a:rPr lang="en-IN" sz="2800" b="1" dirty="0" err="1">
                <a:solidFill>
                  <a:srgbClr val="00B050"/>
                </a:solidFill>
                <a:latin typeface="Times New Roman" panose="02020603050405020304" pitchFamily="18" charset="0"/>
                <a:cs typeface="Times New Roman" panose="02020603050405020304" pitchFamily="18" charset="0"/>
              </a:rPr>
              <a:t>nunique</a:t>
            </a:r>
            <a:r>
              <a:rPr lang="en-IN" sz="2800" b="1" dirty="0">
                <a:solidFill>
                  <a:srgbClr val="00B050"/>
                </a:solidFill>
                <a:latin typeface="Times New Roman" panose="02020603050405020304" pitchFamily="18" charset="0"/>
                <a:cs typeface="Times New Roman" panose="02020603050405020304" pitchFamily="18" charset="0"/>
              </a:rPr>
              <a:t> of categorical variable</a:t>
            </a: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2060848"/>
            <a:ext cx="7955280" cy="2304256"/>
          </a:xfrm>
        </p:spPr>
        <p:txBody>
          <a:bodyPr>
            <a:normAutofit/>
          </a:bodyPr>
          <a:lstStyle/>
          <a:p>
            <a:pPr lvl="0"/>
            <a:r>
              <a:rPr lang="en-IN" sz="2000" dirty="0">
                <a:latin typeface="Times New Roman" panose="02020603050405020304" pitchFamily="18" charset="0"/>
                <a:cs typeface="Times New Roman" panose="02020603050405020304" pitchFamily="18" charset="0"/>
              </a:rPr>
              <a:t>In the first phase of Exploratory Data Analysis (EDA), determining relevant and irrelevant variables is crucial for understanding the dataset and shaping further analysis.</a:t>
            </a:r>
            <a:endParaRPr lang="en-US" sz="2000" dirty="0">
              <a:latin typeface="Times New Roman" panose="02020603050405020304" pitchFamily="18" charset="0"/>
              <a:cs typeface="Times New Roman" panose="02020603050405020304" pitchFamily="18" charset="0"/>
            </a:endParaRPr>
          </a:p>
          <a:p>
            <a:pPr lvl="0"/>
            <a:r>
              <a:rPr lang="en-IN" sz="2000" dirty="0" err="1">
                <a:latin typeface="Times New Roman" panose="02020603050405020304" pitchFamily="18" charset="0"/>
                <a:cs typeface="Times New Roman" panose="02020603050405020304" pitchFamily="18" charset="0"/>
              </a:rPr>
              <a:t>Data.nunique</a:t>
            </a:r>
            <a:r>
              <a:rPr lang="en-IN" sz="2000" dirty="0">
                <a:latin typeface="Times New Roman" panose="02020603050405020304" pitchFamily="18" charset="0"/>
                <a:cs typeface="Times New Roman" panose="02020603050405020304" pitchFamily="18" charset="0"/>
              </a:rPr>
              <a:t>() is used to count the number of unique values in a data frame or series.</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Value _counts() is used to count the occurrences of unique values .</a:t>
            </a:r>
            <a:endParaRPr lang="en-US" sz="2000" dirty="0">
              <a:latin typeface="Times New Roman" panose="02020603050405020304" pitchFamily="18" charset="0"/>
              <a:cs typeface="Times New Roman" panose="02020603050405020304" pitchFamily="18" charset="0"/>
            </a:endParaRPr>
          </a:p>
          <a:p>
            <a:endParaRPr lang="en-US" sz="2400"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1720" y="44624"/>
            <a:ext cx="6377940" cy="1293028"/>
          </a:xfrm>
        </p:spPr>
        <p:txBody>
          <a:bodyPr>
            <a:normAutofit/>
          </a:bodyPr>
          <a:lstStyle/>
          <a:p>
            <a:pPr algn="ctr"/>
            <a:r>
              <a:rPr lang="en-IN" sz="3200" dirty="0">
                <a:solidFill>
                  <a:srgbClr val="00B050"/>
                </a:solidFill>
                <a:latin typeface="Times New Roman" panose="02020603050405020304" pitchFamily="18" charset="0"/>
                <a:cs typeface="Times New Roman" panose="02020603050405020304" pitchFamily="18" charset="0"/>
              </a:rPr>
              <a:t>CODE</a:t>
            </a:r>
            <a:endParaRPr lang="en-US" sz="3200" dirty="0">
              <a:solidFill>
                <a:srgbClr val="00B050"/>
              </a:solidFill>
              <a:latin typeface="Times New Roman" panose="02020603050405020304" pitchFamily="18" charset="0"/>
              <a:cs typeface="Times New Roman" panose="02020603050405020304" pitchFamily="18" charset="0"/>
            </a:endParaRPr>
          </a:p>
        </p:txBody>
      </p:sp>
      <p:pic>
        <p:nvPicPr>
          <p:cNvPr id="8194" name="Picture 2" descr="C:\Users\MOHANKUMARMPT\Downloads\WhatsApp Image 2024-07-13 at 7.49.04 PM.jpeg"/>
          <p:cNvPicPr>
            <a:picLocks noGrp="1" noChangeAspect="1" noChangeArrowheads="1"/>
          </p:cNvPicPr>
          <p:nvPr>
            <p:ph idx="1"/>
          </p:nvPr>
        </p:nvPicPr>
        <p:blipFill>
          <a:blip r:embed="rId2"/>
          <a:stretch>
            <a:fillRect/>
          </a:stretch>
        </p:blipFill>
        <p:spPr bwMode="auto">
          <a:xfrm>
            <a:off x="743955" y="927005"/>
            <a:ext cx="5628245" cy="2492867"/>
          </a:xfrm>
          <a:prstGeom prst="rect">
            <a:avLst/>
          </a:prstGeom>
          <a:noFill/>
        </p:spPr>
      </p:pic>
      <p:pic>
        <p:nvPicPr>
          <p:cNvPr id="4" name="Picture 2" descr="C:\Users\MOHANKUMARMPT\Downloads\WhatsApp Image 2024-07-13 at 7.49.47 PM.jpeg">
            <a:extLst>
              <a:ext uri="{FF2B5EF4-FFF2-40B4-BE49-F238E27FC236}">
                <a16:creationId xmlns:a16="http://schemas.microsoft.com/office/drawing/2014/main" id="{0201719B-13A6-4212-8111-700C20BC9C03}"/>
              </a:ext>
            </a:extLst>
          </p:cNvPr>
          <p:cNvPicPr>
            <a:picLocks noChangeAspect="1" noChangeArrowheads="1"/>
          </p:cNvPicPr>
          <p:nvPr/>
        </p:nvPicPr>
        <p:blipFill>
          <a:blip r:embed="rId3"/>
          <a:srcRect/>
          <a:stretch>
            <a:fillRect/>
          </a:stretch>
        </p:blipFill>
        <p:spPr bwMode="auto">
          <a:xfrm>
            <a:off x="683568" y="3448743"/>
            <a:ext cx="5688631" cy="322061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OHANKUMARMPT\Downloads\WhatsApp Image 2024-07-13 at 7.50.53 PM.jpeg"/>
          <p:cNvPicPr>
            <a:picLocks noChangeAspect="1" noChangeArrowheads="1"/>
          </p:cNvPicPr>
          <p:nvPr/>
        </p:nvPicPr>
        <p:blipFill>
          <a:blip r:embed="rId2"/>
          <a:srcRect/>
          <a:stretch>
            <a:fillRect/>
          </a:stretch>
        </p:blipFill>
        <p:spPr bwMode="auto">
          <a:xfrm>
            <a:off x="971600" y="980728"/>
            <a:ext cx="6048672" cy="4088453"/>
          </a:xfrm>
          <a:prstGeom prst="rect">
            <a:avLst/>
          </a:prstGeom>
          <a:noFill/>
        </p:spPr>
      </p:pic>
      <p:pic>
        <p:nvPicPr>
          <p:cNvPr id="4" name="Picture 2" descr="C:\Users\MOHANKUMARMPT\Downloads\WhatsApp Image 2024-07-13 at 7.51.19 PM.jpeg">
            <a:extLst>
              <a:ext uri="{FF2B5EF4-FFF2-40B4-BE49-F238E27FC236}">
                <a16:creationId xmlns:a16="http://schemas.microsoft.com/office/drawing/2014/main" id="{6041434D-FA82-440D-B4BA-1A1884043E7E}"/>
              </a:ext>
            </a:extLst>
          </p:cNvPr>
          <p:cNvPicPr>
            <a:picLocks noChangeAspect="1" noChangeArrowheads="1"/>
          </p:cNvPicPr>
          <p:nvPr/>
        </p:nvPicPr>
        <p:blipFill>
          <a:blip r:embed="rId3"/>
          <a:srcRect/>
          <a:stretch>
            <a:fillRect/>
          </a:stretch>
        </p:blipFill>
        <p:spPr bwMode="auto">
          <a:xfrm>
            <a:off x="976062" y="5111368"/>
            <a:ext cx="6044210" cy="1197952"/>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943160"/>
            <a:ext cx="9234224" cy="947344"/>
          </a:xfrm>
        </p:spPr>
        <p:txBody>
          <a:bodyPr>
            <a:no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Visualizing relationship of variables using </a:t>
            </a:r>
            <a:r>
              <a:rPr lang="en-US" sz="2800" b="1" dirty="0" err="1">
                <a:solidFill>
                  <a:srgbClr val="00B050"/>
                </a:solidFill>
                <a:latin typeface="Times New Roman" panose="02020603050405020304" pitchFamily="18" charset="0"/>
                <a:cs typeface="Times New Roman" panose="02020603050405020304" pitchFamily="18" charset="0"/>
              </a:rPr>
              <a:t>Matplotlib.pyplot</a:t>
            </a:r>
            <a:r>
              <a:rPr lang="en-US" sz="2800" b="1" dirty="0">
                <a:solidFill>
                  <a:srgbClr val="00B050"/>
                </a:solidFill>
                <a:latin typeface="Times New Roman" panose="02020603050405020304" pitchFamily="18" charset="0"/>
                <a:cs typeface="Times New Roman" panose="02020603050405020304" pitchFamily="18" charset="0"/>
              </a:rPr>
              <a:t>.</a:t>
            </a: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1962512"/>
            <a:ext cx="7955280" cy="4418816"/>
          </a:xfrm>
        </p:spPr>
        <p:txBody>
          <a:bodyPr>
            <a:normAutofit fontScale="92500" lnSpcReduction="20000"/>
          </a:bodyPr>
          <a:lstStyle/>
          <a:p>
            <a:pPr lvl="0"/>
            <a:r>
              <a:rPr lang="en-IN" dirty="0" err="1">
                <a:latin typeface="Times New Roman" panose="02020603050405020304" pitchFamily="18" charset="0"/>
                <a:cs typeface="Times New Roman" panose="02020603050405020304" pitchFamily="18" charset="0"/>
              </a:rPr>
              <a:t>Matplotlib.pyplot</a:t>
            </a:r>
            <a:r>
              <a:rPr lang="en-IN" dirty="0">
                <a:latin typeface="Times New Roman" panose="02020603050405020304" pitchFamily="18" charset="0"/>
                <a:cs typeface="Times New Roman" panose="02020603050405020304" pitchFamily="18" charset="0"/>
              </a:rPr>
              <a:t> : which is used for creating static, interactive and visualization in python.</a:t>
            </a:r>
            <a:endParaRPr lang="en-US" dirty="0">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offers a wide range of plotting functions to create various types of plots such as Line plot, Scatter plot, Bar plot, Histogram and Pie chart.</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Line plot: Line plot display data points connected by straight line segment. It commonly used to visualize the relationship or trends.</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Scatter plot: Scatter plot is used to show the correlation between two numerical variables.</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Bar plot: Bar plot is used for comparison analysis. It shows the relation between one numerical variable and one categorical variable.</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Histogram: Histograms are very helpful to see the frequency distribution by only numerical variable.</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Pie chart: used for showing the percentage distribution of a numerical variable by one categorical variable.</a:t>
            </a:r>
            <a:endParaRPr lang="en-US" dirty="0">
              <a:latin typeface="Times New Roman" panose="02020603050405020304" pitchFamily="18" charset="0"/>
              <a:cs typeface="Times New Roman" panose="02020603050405020304" pitchFamily="18" charset="0"/>
            </a:endParaRPr>
          </a:p>
          <a:p>
            <a:endParaRPr lang="en-US"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C:\Users\MOHANKUMARMPT\Downloads\WhatsApp Image 2024-07-13 at 7.52.28 PM.jpeg"/>
          <p:cNvPicPr>
            <a:picLocks noGrp="1" noChangeAspect="1" noChangeArrowheads="1"/>
          </p:cNvPicPr>
          <p:nvPr>
            <p:ph idx="1"/>
          </p:nvPr>
        </p:nvPicPr>
        <p:blipFill>
          <a:blip r:embed="rId2"/>
          <a:srcRect/>
          <a:stretch>
            <a:fillRect/>
          </a:stretch>
        </p:blipFill>
        <p:spPr bwMode="auto">
          <a:xfrm>
            <a:off x="714348" y="2526536"/>
            <a:ext cx="7572428" cy="4214832"/>
          </a:xfrm>
          <a:prstGeom prst="rect">
            <a:avLst/>
          </a:prstGeom>
          <a:noFill/>
        </p:spPr>
      </p:pic>
      <p:pic>
        <p:nvPicPr>
          <p:cNvPr id="16386" name="Picture 2" descr="C:\Users\MOHANKUMARMPT\Downloads\WhatsApp Image 2024-07-13 at 7.52.00 PM.jpeg"/>
          <p:cNvPicPr>
            <a:picLocks noChangeAspect="1" noChangeArrowheads="1"/>
          </p:cNvPicPr>
          <p:nvPr/>
        </p:nvPicPr>
        <p:blipFill>
          <a:blip r:embed="rId3"/>
          <a:srcRect/>
          <a:stretch>
            <a:fillRect/>
          </a:stretch>
        </p:blipFill>
        <p:spPr bwMode="auto">
          <a:xfrm>
            <a:off x="642910" y="1097766"/>
            <a:ext cx="7643866" cy="928694"/>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MOHANKUMARMPT\Downloads\WhatsApp Image 2024-07-13 at 7.53.23 PM.jpeg"/>
          <p:cNvPicPr>
            <a:picLocks noGrp="1" noChangeAspect="1" noChangeArrowheads="1"/>
          </p:cNvPicPr>
          <p:nvPr>
            <p:ph idx="1"/>
          </p:nvPr>
        </p:nvPicPr>
        <p:blipFill>
          <a:blip r:embed="rId2"/>
          <a:srcRect/>
          <a:stretch>
            <a:fillRect/>
          </a:stretch>
        </p:blipFill>
        <p:spPr bwMode="auto">
          <a:xfrm>
            <a:off x="1403648" y="2708920"/>
            <a:ext cx="7286676" cy="4143395"/>
          </a:xfrm>
          <a:prstGeom prst="rect">
            <a:avLst/>
          </a:prstGeom>
          <a:noFill/>
        </p:spPr>
      </p:pic>
      <p:pic>
        <p:nvPicPr>
          <p:cNvPr id="17410" name="Picture 2" descr="C:\Users\MOHANKUMARMPT\Downloads\WhatsApp Image 2024-07-13 at 7.52.59 PM.jpeg"/>
          <p:cNvPicPr>
            <a:picLocks noChangeAspect="1" noChangeArrowheads="1"/>
          </p:cNvPicPr>
          <p:nvPr/>
        </p:nvPicPr>
        <p:blipFill>
          <a:blip r:embed="rId3"/>
          <a:srcRect/>
          <a:stretch>
            <a:fillRect/>
          </a:stretch>
        </p:blipFill>
        <p:spPr bwMode="auto">
          <a:xfrm>
            <a:off x="1403648" y="476672"/>
            <a:ext cx="7286676" cy="208823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OHANKUMARMPT\Downloads\obj3 - Copy.PNG"/>
          <p:cNvPicPr>
            <a:picLocks noGrp="1" noChangeAspect="1" noChangeArrowheads="1"/>
          </p:cNvPicPr>
          <p:nvPr>
            <p:ph idx="1"/>
          </p:nvPr>
        </p:nvPicPr>
        <p:blipFill>
          <a:blip r:embed="rId2"/>
          <a:srcRect/>
          <a:stretch>
            <a:fillRect/>
          </a:stretch>
        </p:blipFill>
        <p:spPr bwMode="auto">
          <a:xfrm>
            <a:off x="755576" y="3406588"/>
            <a:ext cx="7416824" cy="3079868"/>
          </a:xfrm>
          <a:prstGeom prst="rect">
            <a:avLst/>
          </a:prstGeom>
          <a:noFill/>
        </p:spPr>
      </p:pic>
      <p:sp>
        <p:nvSpPr>
          <p:cNvPr id="6" name="Content Placeholder 3">
            <a:extLst>
              <a:ext uri="{FF2B5EF4-FFF2-40B4-BE49-F238E27FC236}">
                <a16:creationId xmlns:a16="http://schemas.microsoft.com/office/drawing/2014/main" id="{6422D054-6AA9-4A2B-830B-0DBF99EB0AEE}"/>
              </a:ext>
            </a:extLst>
          </p:cNvPr>
          <p:cNvSpPr txBox="1">
            <a:spLocks/>
          </p:cNvSpPr>
          <p:nvPr/>
        </p:nvSpPr>
        <p:spPr>
          <a:xfrm>
            <a:off x="457200" y="1071546"/>
            <a:ext cx="8363272" cy="2501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Q3. Calculate the average balance by Geography.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Select Geography, Avg(Balance) As </a:t>
            </a:r>
            <a:r>
              <a:rPr lang="en-US" sz="1800" dirty="0" err="1">
                <a:latin typeface="Times New Roman" panose="02020603050405020304" pitchFamily="18" charset="0"/>
                <a:cs typeface="Times New Roman" panose="02020603050405020304" pitchFamily="18" charset="0"/>
              </a:rPr>
              <a:t>AvgBalance</a:t>
            </a: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Group By Geography;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 Group By Clause</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"GROUP BY" clause groups the rows of the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table by the values in the "Geography" </a:t>
            </a:r>
            <a:r>
              <a:rPr lang="en-US" sz="1800" dirty="0" err="1">
                <a:latin typeface="Times New Roman" panose="02020603050405020304" pitchFamily="18" charset="0"/>
                <a:cs typeface="Times New Roman" panose="02020603050405020304" pitchFamily="18" charset="0"/>
              </a:rPr>
              <a:t>column.Therefore</a:t>
            </a:r>
            <a:r>
              <a:rPr lang="en-US" sz="1800" dirty="0">
                <a:latin typeface="Times New Roman" panose="02020603050405020304" pitchFamily="18" charset="0"/>
                <a:cs typeface="Times New Roman" panose="02020603050405020304" pitchFamily="18" charset="0"/>
              </a:rPr>
              <a:t>, the query calculates the AVERAGE of Balance for each geography and groups the data by geography.</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OHANKUMARMPT\Downloads\WhatsApp Image 2024-07-13 at 7.54.40 PM.jpeg"/>
          <p:cNvPicPr>
            <a:picLocks noGrp="1" noChangeAspect="1" noChangeArrowheads="1"/>
          </p:cNvPicPr>
          <p:nvPr>
            <p:ph idx="1"/>
          </p:nvPr>
        </p:nvPicPr>
        <p:blipFill>
          <a:blip r:embed="rId2"/>
          <a:srcRect/>
          <a:stretch>
            <a:fillRect/>
          </a:stretch>
        </p:blipFill>
        <p:spPr bwMode="auto">
          <a:xfrm>
            <a:off x="785786" y="2285992"/>
            <a:ext cx="7429552" cy="4000528"/>
          </a:xfrm>
          <a:prstGeom prst="rect">
            <a:avLst/>
          </a:prstGeom>
          <a:noFill/>
        </p:spPr>
      </p:pic>
      <p:pic>
        <p:nvPicPr>
          <p:cNvPr id="18434" name="Picture 2" descr="C:\Users\MOHANKUMARMPT\Downloads\WhatsApp Image 2024-07-13 at 7.54.08 PM.jpeg"/>
          <p:cNvPicPr>
            <a:picLocks noChangeAspect="1" noChangeArrowheads="1"/>
          </p:cNvPicPr>
          <p:nvPr/>
        </p:nvPicPr>
        <p:blipFill>
          <a:blip r:embed="rId3"/>
          <a:srcRect/>
          <a:stretch>
            <a:fillRect/>
          </a:stretch>
        </p:blipFill>
        <p:spPr bwMode="auto">
          <a:xfrm>
            <a:off x="714348" y="357166"/>
            <a:ext cx="7643866" cy="1285884"/>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C:\Users\MOHANKUMARMPT\Downloads\WhatsApp Image 2024-07-13 at 7.55.58 PM.jpeg"/>
          <p:cNvPicPr>
            <a:picLocks noGrp="1" noChangeAspect="1" noChangeArrowheads="1"/>
          </p:cNvPicPr>
          <p:nvPr>
            <p:ph idx="1"/>
          </p:nvPr>
        </p:nvPicPr>
        <p:blipFill>
          <a:blip r:embed="rId2"/>
          <a:srcRect/>
          <a:stretch>
            <a:fillRect/>
          </a:stretch>
        </p:blipFill>
        <p:spPr bwMode="auto">
          <a:xfrm>
            <a:off x="714348" y="2685752"/>
            <a:ext cx="7572427" cy="3911600"/>
          </a:xfrm>
          <a:prstGeom prst="rect">
            <a:avLst/>
          </a:prstGeom>
          <a:noFill/>
        </p:spPr>
      </p:pic>
      <p:pic>
        <p:nvPicPr>
          <p:cNvPr id="19458" name="Picture 2" descr="C:\Users\MOHANKUMARMPT\Downloads\WhatsApp Image 2024-07-13 at 7.55.10 PM.jpeg"/>
          <p:cNvPicPr>
            <a:picLocks noChangeAspect="1" noChangeArrowheads="1"/>
          </p:cNvPicPr>
          <p:nvPr/>
        </p:nvPicPr>
        <p:blipFill>
          <a:blip r:embed="rId3"/>
          <a:srcRect/>
          <a:stretch>
            <a:fillRect/>
          </a:stretch>
        </p:blipFill>
        <p:spPr bwMode="auto">
          <a:xfrm>
            <a:off x="642910" y="756917"/>
            <a:ext cx="7643866" cy="1600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MOHANKUMARMPT\Downloads\WhatsApp Image 2024-07-13 at 8.21.28 PM.jpeg"/>
          <p:cNvPicPr>
            <a:picLocks noGrp="1" noChangeAspect="1" noChangeArrowheads="1"/>
          </p:cNvPicPr>
          <p:nvPr>
            <p:ph type="pic" idx="1"/>
          </p:nvPr>
        </p:nvPicPr>
        <p:blipFill>
          <a:blip r:embed="rId2"/>
          <a:srcRect l="6312" r="6312"/>
          <a:stretch>
            <a:fillRect/>
          </a:stretch>
        </p:blipFill>
        <p:spPr bwMode="auto">
          <a:xfrm>
            <a:off x="1475656" y="1484784"/>
            <a:ext cx="6000792" cy="41148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MOHANKUMARMPT\Downloads\WhatsApp Image 2024-07-13 at 8.22.19 PM.jpeg"/>
          <p:cNvPicPr>
            <a:picLocks noGrp="1" noChangeAspect="1" noChangeArrowheads="1"/>
          </p:cNvPicPr>
          <p:nvPr>
            <p:ph type="pic" idx="1"/>
          </p:nvPr>
        </p:nvPicPr>
        <p:blipFill>
          <a:blip r:embed="rId2"/>
          <a:srcRect l="2470" r="2470"/>
          <a:stretch>
            <a:fillRect/>
          </a:stretch>
        </p:blipFill>
        <p:spPr bwMode="auto">
          <a:xfrm>
            <a:off x="251520" y="1196752"/>
            <a:ext cx="7941018" cy="5112568"/>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MOHANKUMARMPT\Downloads\WhatsApp Image 2024-07-13 at 8.23.55 PM.jpeg"/>
          <p:cNvPicPr>
            <a:picLocks noGrp="1" noChangeAspect="1" noChangeArrowheads="1"/>
          </p:cNvPicPr>
          <p:nvPr>
            <p:ph idx="1"/>
          </p:nvPr>
        </p:nvPicPr>
        <p:blipFill>
          <a:blip r:embed="rId2"/>
          <a:stretch>
            <a:fillRect/>
          </a:stretch>
        </p:blipFill>
        <p:spPr bwMode="auto">
          <a:xfrm>
            <a:off x="2915816" y="3519534"/>
            <a:ext cx="4968552" cy="3312368"/>
          </a:xfrm>
          <a:prstGeom prst="rect">
            <a:avLst/>
          </a:prstGeom>
          <a:noFill/>
        </p:spPr>
      </p:pic>
      <p:pic>
        <p:nvPicPr>
          <p:cNvPr id="22530" name="Picture 2" descr="C:\Users\MOHANKUMARMPT\Downloads\WhatsApp Image 2024-07-13 at 8.23.01 PM.jpeg"/>
          <p:cNvPicPr>
            <a:picLocks noChangeAspect="1" noChangeArrowheads="1"/>
          </p:cNvPicPr>
          <p:nvPr/>
        </p:nvPicPr>
        <p:blipFill>
          <a:blip r:embed="rId3"/>
          <a:srcRect/>
          <a:stretch>
            <a:fillRect/>
          </a:stretch>
        </p:blipFill>
        <p:spPr bwMode="auto">
          <a:xfrm>
            <a:off x="1215209" y="980728"/>
            <a:ext cx="6966634" cy="2448272"/>
          </a:xfrm>
          <a:prstGeom prst="rect">
            <a:avLst/>
          </a:prstGeom>
          <a:noFill/>
        </p:spPr>
      </p:pic>
      <p:sp>
        <p:nvSpPr>
          <p:cNvPr id="2" name="TextBox 1">
            <a:extLst>
              <a:ext uri="{FF2B5EF4-FFF2-40B4-BE49-F238E27FC236}">
                <a16:creationId xmlns:a16="http://schemas.microsoft.com/office/drawing/2014/main" id="{07DC6D93-CCA9-48AB-9BDC-FE8EDE804BAA}"/>
              </a:ext>
            </a:extLst>
          </p:cNvPr>
          <p:cNvSpPr txBox="1"/>
          <p:nvPr/>
        </p:nvSpPr>
        <p:spPr>
          <a:xfrm>
            <a:off x="3635896" y="476672"/>
            <a:ext cx="3528392" cy="369332"/>
          </a:xfrm>
          <a:prstGeom prst="rect">
            <a:avLst/>
          </a:prstGeom>
          <a:noFill/>
        </p:spPr>
        <p:txBody>
          <a:bodyPr wrap="square" rtlCol="0">
            <a:spAutoFit/>
          </a:bodyPr>
          <a:lstStyle/>
          <a:p>
            <a:r>
              <a:rPr lang="en-IN" b="1" dirty="0"/>
              <a:t>Customer Churn Distribution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C:\Users\MOHANKUMARMPT\Downloads\WhatsApp Image 2024-07-13 at 8.30.42 PM (2).jpeg"/>
          <p:cNvPicPr>
            <a:picLocks noGrp="1" noChangeAspect="1" noChangeArrowheads="1"/>
          </p:cNvPicPr>
          <p:nvPr>
            <p:ph idx="1"/>
          </p:nvPr>
        </p:nvPicPr>
        <p:blipFill>
          <a:blip r:embed="rId2"/>
          <a:srcRect/>
          <a:stretch>
            <a:fillRect/>
          </a:stretch>
        </p:blipFill>
        <p:spPr bwMode="auto">
          <a:xfrm>
            <a:off x="755576" y="3559065"/>
            <a:ext cx="5643602" cy="3316943"/>
          </a:xfrm>
          <a:prstGeom prst="rect">
            <a:avLst/>
          </a:prstGeom>
          <a:noFill/>
        </p:spPr>
      </p:pic>
      <p:pic>
        <p:nvPicPr>
          <p:cNvPr id="23554" name="Picture 2" descr="C:\Users\MOHANKUMARMPT\Downloads\WhatsApp Image 2024-07-13 at 8.30.42 PM.jpeg"/>
          <p:cNvPicPr>
            <a:picLocks noChangeAspect="1" noChangeArrowheads="1"/>
          </p:cNvPicPr>
          <p:nvPr/>
        </p:nvPicPr>
        <p:blipFill>
          <a:blip r:embed="rId3"/>
          <a:srcRect/>
          <a:stretch>
            <a:fillRect/>
          </a:stretch>
        </p:blipFill>
        <p:spPr bwMode="auto">
          <a:xfrm>
            <a:off x="1436897" y="994679"/>
            <a:ext cx="6270205" cy="2304256"/>
          </a:xfrm>
          <a:prstGeom prst="rect">
            <a:avLst/>
          </a:prstGeom>
          <a:noFill/>
        </p:spPr>
      </p:pic>
      <p:sp>
        <p:nvSpPr>
          <p:cNvPr id="2" name="TextBox 1">
            <a:extLst>
              <a:ext uri="{FF2B5EF4-FFF2-40B4-BE49-F238E27FC236}">
                <a16:creationId xmlns:a16="http://schemas.microsoft.com/office/drawing/2014/main" id="{6876C58E-B84E-4AFC-BECA-BF003B4CCC9B}"/>
              </a:ext>
            </a:extLst>
          </p:cNvPr>
          <p:cNvSpPr txBox="1"/>
          <p:nvPr/>
        </p:nvSpPr>
        <p:spPr>
          <a:xfrm>
            <a:off x="3995936" y="376110"/>
            <a:ext cx="4680520" cy="369332"/>
          </a:xfrm>
          <a:prstGeom prst="rect">
            <a:avLst/>
          </a:prstGeom>
          <a:noFill/>
        </p:spPr>
        <p:txBody>
          <a:bodyPr wrap="square" rtlCol="0">
            <a:spAutoFit/>
          </a:bodyPr>
          <a:lstStyle/>
          <a:p>
            <a:pPr algn="ctr"/>
            <a:r>
              <a:rPr lang="en-IN" b="1" dirty="0"/>
              <a:t>Customer Distribution by Geography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 y="908720"/>
            <a:ext cx="9011344" cy="1939086"/>
          </a:xfrm>
        </p:spPr>
        <p:txBody>
          <a:bodyPr>
            <a:noAutofit/>
          </a:bodyPr>
          <a:lstStyle/>
          <a:p>
            <a:pPr algn="ctr"/>
            <a:br>
              <a:rPr lang="en-US" sz="2800" b="1" dirty="0">
                <a:solidFill>
                  <a:srgbClr val="00B050"/>
                </a:solidFill>
                <a:latin typeface="Times New Roman" panose="02020603050405020304" pitchFamily="18" charset="0"/>
                <a:cs typeface="Times New Roman" panose="02020603050405020304" pitchFamily="18" charset="0"/>
              </a:rPr>
            </a:br>
            <a:r>
              <a:rPr lang="en-US" sz="2800" b="1" dirty="0">
                <a:solidFill>
                  <a:srgbClr val="00B050"/>
                </a:solidFill>
                <a:latin typeface="Times New Roman" panose="02020603050405020304" pitchFamily="18" charset="0"/>
                <a:cs typeface="Times New Roman" panose="02020603050405020304" pitchFamily="18" charset="0"/>
              </a:rPr>
              <a:t>Separating the categorical Variables and Numerical variables into two different datasets for Data Preparations for Data Analysis</a:t>
            </a:r>
            <a:br>
              <a:rPr lang="en-US" sz="2800" dirty="0">
                <a:solidFill>
                  <a:srgbClr val="00B050"/>
                </a:solidFill>
                <a:latin typeface="Times New Roman" panose="02020603050405020304" pitchFamily="18" charset="0"/>
                <a:cs typeface="Times New Roman" panose="02020603050405020304" pitchFamily="18" charset="0"/>
              </a:rPr>
            </a:br>
            <a:endParaRPr lang="en-US" sz="2800" dirty="0">
              <a:solidFill>
                <a:srgbClr val="00B050"/>
              </a:solidFill>
              <a:latin typeface="Times New Roman" panose="02020603050405020304" pitchFamily="18" charset="0"/>
              <a:cs typeface="Times New Roman" panose="02020603050405020304" pitchFamily="18" charset="0"/>
            </a:endParaRPr>
          </a:p>
        </p:txBody>
      </p:sp>
      <p:pic>
        <p:nvPicPr>
          <p:cNvPr id="3" name="Picture 2" descr="C:\Users\MOHANKUMARMPT\Downloads\WhatsApp Image 2024-07-13 at 8.30.42 PM (1).jpeg">
            <a:extLst>
              <a:ext uri="{FF2B5EF4-FFF2-40B4-BE49-F238E27FC236}">
                <a16:creationId xmlns:a16="http://schemas.microsoft.com/office/drawing/2014/main" id="{51AE3CEA-F8FF-4B2E-95E0-ACFCCC08303B}"/>
              </a:ext>
            </a:extLst>
          </p:cNvPr>
          <p:cNvPicPr>
            <a:picLocks noChangeAspect="1" noChangeArrowheads="1"/>
          </p:cNvPicPr>
          <p:nvPr/>
        </p:nvPicPr>
        <p:blipFill>
          <a:blip r:embed="rId2"/>
          <a:srcRect/>
          <a:stretch>
            <a:fillRect/>
          </a:stretch>
        </p:blipFill>
        <p:spPr bwMode="auto">
          <a:xfrm>
            <a:off x="251520" y="2636912"/>
            <a:ext cx="8229271" cy="392823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MOHANKUMARMPT\Downloads\WhatsApp Image 2024-07-13 at 8.30.42 PM (3).jpeg"/>
          <p:cNvPicPr>
            <a:picLocks noChangeAspect="1" noChangeArrowheads="1"/>
          </p:cNvPicPr>
          <p:nvPr/>
        </p:nvPicPr>
        <p:blipFill>
          <a:blip r:embed="rId2"/>
          <a:srcRect/>
          <a:stretch>
            <a:fillRect/>
          </a:stretch>
        </p:blipFill>
        <p:spPr bwMode="auto">
          <a:xfrm>
            <a:off x="251520" y="980728"/>
            <a:ext cx="6480720" cy="3055415"/>
          </a:xfrm>
          <a:prstGeom prst="rect">
            <a:avLst/>
          </a:prstGeom>
          <a:noFill/>
        </p:spPr>
      </p:pic>
      <p:pic>
        <p:nvPicPr>
          <p:cNvPr id="4" name="Picture 2" descr="C:\Users\MOHANKUMARMPT\Downloads\WhatsApp Image 2024-07-13 at 8.30.43 PM.jpeg">
            <a:extLst>
              <a:ext uri="{FF2B5EF4-FFF2-40B4-BE49-F238E27FC236}">
                <a16:creationId xmlns:a16="http://schemas.microsoft.com/office/drawing/2014/main" id="{EA6BADEF-9358-47F5-8A2A-97515AAA5C7B}"/>
              </a:ext>
            </a:extLst>
          </p:cNvPr>
          <p:cNvPicPr>
            <a:picLocks noChangeAspect="1" noChangeArrowheads="1"/>
          </p:cNvPicPr>
          <p:nvPr/>
        </p:nvPicPr>
        <p:blipFill>
          <a:blip r:embed="rId3"/>
          <a:srcRect/>
          <a:stretch>
            <a:fillRect/>
          </a:stretch>
        </p:blipFill>
        <p:spPr bwMode="auto">
          <a:xfrm>
            <a:off x="269774" y="4189568"/>
            <a:ext cx="4590257" cy="2479791"/>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MOHANKUMARMPT\Downloads\WhatsApp Image 2024-07-13 at 8.30.43 PM (1).jpeg"/>
          <p:cNvPicPr>
            <a:picLocks noChangeAspect="1" noChangeArrowheads="1"/>
          </p:cNvPicPr>
          <p:nvPr/>
        </p:nvPicPr>
        <p:blipFill>
          <a:blip r:embed="rId2"/>
          <a:srcRect/>
          <a:stretch>
            <a:fillRect/>
          </a:stretch>
        </p:blipFill>
        <p:spPr bwMode="auto">
          <a:xfrm>
            <a:off x="428596" y="1165784"/>
            <a:ext cx="8358245" cy="5143536"/>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85794"/>
            <a:ext cx="8229600" cy="428628"/>
          </a:xfrm>
        </p:spPr>
        <p:txBody>
          <a:bodyPr>
            <a:no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OUTLIER TREATMENT.</a:t>
            </a: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1484784"/>
            <a:ext cx="7955280" cy="4069080"/>
          </a:xfrm>
        </p:spPr>
        <p:txBody>
          <a:bodyPr>
            <a:normAutofit/>
          </a:bodyPr>
          <a:lstStyle/>
          <a:p>
            <a:pPr lvl="0"/>
            <a:r>
              <a:rPr lang="en-IN" sz="2000" dirty="0">
                <a:latin typeface="Times New Roman" panose="02020603050405020304" pitchFamily="18" charset="0"/>
                <a:cs typeface="Times New Roman" panose="02020603050405020304" pitchFamily="18" charset="0"/>
              </a:rPr>
              <a:t>In python outlier is a data point that significantly differ from other observations in a dataset.</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Outlier is a value either very large or either very small.</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To perform outlier treatment using the interquartile range (IQR) method .</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Mean of the data gets affected by the outlier and median not affected much.</a:t>
            </a:r>
            <a:endParaRPr lang="en-US" sz="2000" dirty="0">
              <a:latin typeface="Times New Roman" panose="02020603050405020304" pitchFamily="18" charset="0"/>
              <a:cs typeface="Times New Roman" panose="02020603050405020304" pitchFamily="18" charset="0"/>
            </a:endParaRPr>
          </a:p>
          <a:p>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OHANKUMARMPT\Downloads\obj4 - Copy - Copy.PNG"/>
          <p:cNvPicPr>
            <a:picLocks noGrp="1" noChangeAspect="1" noChangeArrowheads="1"/>
          </p:cNvPicPr>
          <p:nvPr>
            <p:ph idx="1"/>
          </p:nvPr>
        </p:nvPicPr>
        <p:blipFill>
          <a:blip r:embed="rId2"/>
          <a:srcRect/>
          <a:stretch>
            <a:fillRect/>
          </a:stretch>
        </p:blipFill>
        <p:spPr bwMode="auto">
          <a:xfrm>
            <a:off x="611560" y="3284984"/>
            <a:ext cx="7344816" cy="3411085"/>
          </a:xfrm>
          <a:prstGeom prst="rect">
            <a:avLst/>
          </a:prstGeom>
          <a:noFill/>
        </p:spPr>
      </p:pic>
      <p:sp>
        <p:nvSpPr>
          <p:cNvPr id="6" name="Content Placeholder 3">
            <a:extLst>
              <a:ext uri="{FF2B5EF4-FFF2-40B4-BE49-F238E27FC236}">
                <a16:creationId xmlns:a16="http://schemas.microsoft.com/office/drawing/2014/main" id="{14A778B2-73E0-459B-B0F3-C6870D0BF5C3}"/>
              </a:ext>
            </a:extLst>
          </p:cNvPr>
          <p:cNvSpPr txBox="1">
            <a:spLocks/>
          </p:cNvSpPr>
          <p:nvPr/>
        </p:nvSpPr>
        <p:spPr>
          <a:xfrm>
            <a:off x="457200" y="996556"/>
            <a:ext cx="8363272" cy="2501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Q4. Find customers with a credit score above the average credit score.(subquery)</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 *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Where </a:t>
            </a:r>
            <a:r>
              <a:rPr lang="en-US" sz="1800" dirty="0" err="1">
                <a:latin typeface="Times New Roman" panose="02020603050405020304" pitchFamily="18" charset="0"/>
                <a:cs typeface="Times New Roman" panose="02020603050405020304" pitchFamily="18" charset="0"/>
              </a:rPr>
              <a:t>CreditScore</a:t>
            </a:r>
            <a:r>
              <a:rPr lang="en-US" sz="1800" dirty="0">
                <a:latin typeface="Times New Roman" panose="02020603050405020304" pitchFamily="18" charset="0"/>
                <a:cs typeface="Times New Roman" panose="02020603050405020304" pitchFamily="18" charset="0"/>
              </a:rPr>
              <a:t> &gt; (Select Avg(</a:t>
            </a:r>
            <a:r>
              <a:rPr lang="en-US" sz="1800" dirty="0" err="1">
                <a:latin typeface="Times New Roman" panose="02020603050405020304" pitchFamily="18" charset="0"/>
                <a:cs typeface="Times New Roman" panose="02020603050405020304" pitchFamily="18" charset="0"/>
              </a:rPr>
              <a:t>CreditScore</a:t>
            </a: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"SELECT" statement retrieves data from a table: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"WHERE" Credit Score &gt; is a condition that filters the rows to include only those where the Credit Score column has a value greater than subquery credit score value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517232"/>
            <a:ext cx="8229600" cy="504056"/>
          </a:xfrm>
        </p:spPr>
        <p:txBody>
          <a:bodyPr>
            <a:noAutofit/>
          </a:bodyPr>
          <a:lstStyle/>
          <a:p>
            <a:pPr algn="l"/>
            <a:br>
              <a:rPr lang="en-GB" sz="2000" cap="none"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There no outliers in our data.</a:t>
            </a: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pic>
        <p:nvPicPr>
          <p:cNvPr id="24578" name="Picture 2" descr="C:\Users\MOHANKUMARMPT\Downloads\WhatsApp Image 2024-07-13 at 8.30.43 PM (2).jpeg"/>
          <p:cNvPicPr>
            <a:picLocks noChangeAspect="1" noChangeArrowheads="1"/>
          </p:cNvPicPr>
          <p:nvPr/>
        </p:nvPicPr>
        <p:blipFill>
          <a:blip r:embed="rId2"/>
          <a:srcRect/>
          <a:stretch>
            <a:fillRect/>
          </a:stretch>
        </p:blipFill>
        <p:spPr bwMode="auto">
          <a:xfrm>
            <a:off x="971600" y="1196752"/>
            <a:ext cx="6858048" cy="4176464"/>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4704"/>
            <a:ext cx="8229600" cy="1285884"/>
          </a:xfrm>
        </p:spPr>
        <p:txBody>
          <a:bodyPr>
            <a:normAutofit/>
          </a:bodyPr>
          <a:lstStyle/>
          <a:p>
            <a:pPr algn="ctr"/>
            <a:r>
              <a:rPr lang="en-IN" sz="2800" b="1" dirty="0">
                <a:solidFill>
                  <a:srgbClr val="00B050"/>
                </a:solidFill>
                <a:latin typeface="Times New Roman" panose="02020603050405020304" pitchFamily="18" charset="0"/>
                <a:cs typeface="Times New Roman" panose="02020603050405020304" pitchFamily="18" charset="0"/>
              </a:rPr>
              <a:t>Merging the numerical data and the categorical data</a:t>
            </a:r>
            <a:endParaRPr lang="en-US" sz="2800" dirty="0">
              <a:solidFill>
                <a:srgbClr val="00B050"/>
              </a:solidFill>
              <a:latin typeface="Times New Roman" panose="02020603050405020304" pitchFamily="18" charset="0"/>
              <a:cs typeface="Times New Roman" panose="02020603050405020304" pitchFamily="18" charset="0"/>
            </a:endParaRPr>
          </a:p>
        </p:txBody>
      </p:sp>
      <p:pic>
        <p:nvPicPr>
          <p:cNvPr id="25602" name="Picture 2" descr="C:\Users\MOHANKUMARMPT\Downloads\WhatsApp Image 2024-07-13 at 8.31.42 PM.jpeg"/>
          <p:cNvPicPr>
            <a:picLocks noGrp="1" noChangeAspect="1" noChangeArrowheads="1"/>
          </p:cNvPicPr>
          <p:nvPr>
            <p:ph idx="1"/>
          </p:nvPr>
        </p:nvPicPr>
        <p:blipFill>
          <a:blip r:embed="rId2"/>
          <a:stretch>
            <a:fillRect/>
          </a:stretch>
        </p:blipFill>
        <p:spPr bwMode="auto">
          <a:xfrm>
            <a:off x="593725" y="2028276"/>
            <a:ext cx="7956550" cy="3416948"/>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1124744"/>
            <a:ext cx="7488832" cy="1293028"/>
          </a:xfrm>
        </p:spPr>
        <p:txBody>
          <a:bodyPr>
            <a:noAutofit/>
          </a:bodyPr>
          <a:lstStyle/>
          <a:p>
            <a:pPr algn="l"/>
            <a:r>
              <a:rPr lang="en-IN" sz="2800" b="1" dirty="0">
                <a:solidFill>
                  <a:srgbClr val="00B050"/>
                </a:solidFill>
                <a:latin typeface="Times New Roman" panose="02020603050405020304" pitchFamily="18" charset="0"/>
                <a:cs typeface="Times New Roman" panose="02020603050405020304" pitchFamily="18" charset="0"/>
              </a:rPr>
              <a:t>After merging the numeric and categorical data we get Final Data. Make a copy of final data to safe the original data.</a:t>
            </a:r>
            <a:br>
              <a:rPr lang="en-US" sz="2800" dirty="0">
                <a:solidFill>
                  <a:srgbClr val="00B050"/>
                </a:solidFill>
                <a:latin typeface="Times New Roman" panose="02020603050405020304" pitchFamily="18" charset="0"/>
                <a:cs typeface="Times New Roman" panose="02020603050405020304" pitchFamily="18" charset="0"/>
              </a:rPr>
            </a:br>
            <a:endParaRPr lang="en-US" sz="2800" dirty="0">
              <a:solidFill>
                <a:srgbClr val="00B050"/>
              </a:solidFill>
              <a:latin typeface="Times New Roman" panose="02020603050405020304" pitchFamily="18" charset="0"/>
              <a:cs typeface="Times New Roman" panose="02020603050405020304" pitchFamily="18" charset="0"/>
            </a:endParaRPr>
          </a:p>
        </p:txBody>
      </p:sp>
      <p:pic>
        <p:nvPicPr>
          <p:cNvPr id="26626" name="Picture 2" descr="C:\Users\MOHANKUMARMPT\Downloads\WhatsApp Image 2024-07-13 at 8.32.25 PM.jpeg"/>
          <p:cNvPicPr>
            <a:picLocks noGrp="1" noChangeAspect="1" noChangeArrowheads="1"/>
          </p:cNvPicPr>
          <p:nvPr>
            <p:ph idx="1"/>
          </p:nvPr>
        </p:nvPicPr>
        <p:blipFill>
          <a:blip r:embed="rId2"/>
          <a:srcRect/>
          <a:stretch>
            <a:fillRect/>
          </a:stretch>
        </p:blipFill>
        <p:spPr bwMode="auto">
          <a:xfrm>
            <a:off x="457200" y="2394630"/>
            <a:ext cx="8003232" cy="4163364"/>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439850"/>
          </a:xfrm>
        </p:spPr>
        <p:txBody>
          <a:bodyPr/>
          <a:lstStyle/>
          <a:p>
            <a:r>
              <a:rPr lang="en-IN" sz="3200" b="1" dirty="0">
                <a:solidFill>
                  <a:srgbClr val="00B050"/>
                </a:solidFill>
                <a:latin typeface="Times New Roman" panose="02020603050405020304" pitchFamily="18" charset="0"/>
                <a:cs typeface="Times New Roman" panose="02020603050405020304" pitchFamily="18" charset="0"/>
              </a:rPr>
              <a:t>ONE-HOT ENCODING</a:t>
            </a:r>
            <a:br>
              <a:rPr lang="en-US" b="1" dirty="0">
                <a:solidFill>
                  <a:srgbClr val="FFFF00"/>
                </a:solidFill>
              </a:rPr>
            </a:br>
            <a:endParaRPr lang="en-US" dirty="0">
              <a:solidFill>
                <a:srgbClr val="FFFF00"/>
              </a:solidFill>
            </a:endParaRPr>
          </a:p>
        </p:txBody>
      </p:sp>
      <p:sp>
        <p:nvSpPr>
          <p:cNvPr id="6" name="Content Placeholder 5"/>
          <p:cNvSpPr>
            <a:spLocks noGrp="1"/>
          </p:cNvSpPr>
          <p:nvPr>
            <p:ph idx="1"/>
          </p:nvPr>
        </p:nvSpPr>
        <p:spPr>
          <a:xfrm>
            <a:off x="740648" y="980728"/>
            <a:ext cx="7955280" cy="2880320"/>
          </a:xfrm>
        </p:spPr>
        <p:txBody>
          <a:bodyPr>
            <a:normAutofit/>
          </a:bodyPr>
          <a:lstStyle/>
          <a:p>
            <a:pPr lvl="0"/>
            <a:r>
              <a:rPr lang="en-US" sz="1800" dirty="0">
                <a:latin typeface="Times New Roman" panose="02020603050405020304" pitchFamily="18" charset="0"/>
                <a:cs typeface="Times New Roman" panose="02020603050405020304" pitchFamily="18" charset="0"/>
              </a:rPr>
              <a:t>One-hot encoding is a technique used to convert categorical variables into a numerical format that can be used in machine learning models. It creates a binary column for each category and assigns a 1 or 0 to indicate the presence of a category in a given sample.</a:t>
            </a:r>
          </a:p>
          <a:p>
            <a:pPr lvl="0"/>
            <a:r>
              <a:rPr lang="en-US" sz="1800" dirty="0">
                <a:latin typeface="Times New Roman" panose="02020603050405020304" pitchFamily="18" charset="0"/>
                <a:cs typeface="Times New Roman" panose="02020603050405020304" pitchFamily="18" charset="0"/>
              </a:rPr>
              <a:t>creating dummy variables is a crucial step in preprocessing categorical data for machine learning models, ensuring that the data is in a suitable numerical format without imposing any unintended order or hierarchy.</a:t>
            </a:r>
          </a:p>
          <a:p>
            <a:endParaRPr lang="en-US" sz="1800" dirty="0">
              <a:solidFill>
                <a:schemeClr val="bg1"/>
              </a:solidFill>
            </a:endParaRPr>
          </a:p>
        </p:txBody>
      </p:sp>
      <p:pic>
        <p:nvPicPr>
          <p:cNvPr id="4" name="Picture 2" descr="C:\Users\MOHANKUMARMPT\Downloads\WhatsApp Image 2024-07-13 at 8.33.02 PM.jpeg">
            <a:extLst>
              <a:ext uri="{FF2B5EF4-FFF2-40B4-BE49-F238E27FC236}">
                <a16:creationId xmlns:a16="http://schemas.microsoft.com/office/drawing/2014/main" id="{BE426F59-385C-4D25-9D6C-7E4AF9983BD2}"/>
              </a:ext>
            </a:extLst>
          </p:cNvPr>
          <p:cNvPicPr>
            <a:picLocks noChangeAspect="1" noChangeArrowheads="1"/>
          </p:cNvPicPr>
          <p:nvPr/>
        </p:nvPicPr>
        <p:blipFill>
          <a:blip r:embed="rId2"/>
          <a:stretch>
            <a:fillRect/>
          </a:stretch>
        </p:blipFill>
        <p:spPr bwMode="auto">
          <a:xfrm>
            <a:off x="722188" y="2996952"/>
            <a:ext cx="7923797" cy="3672408"/>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IN" sz="3200" b="1" dirty="0">
                <a:solidFill>
                  <a:srgbClr val="00B050"/>
                </a:solidFill>
                <a:latin typeface="Times New Roman" panose="02020603050405020304" pitchFamily="18" charset="0"/>
                <a:cs typeface="Times New Roman" panose="02020603050405020304" pitchFamily="18" charset="0"/>
              </a:rPr>
              <a:t>Feature Engineering</a:t>
            </a:r>
            <a:br>
              <a:rPr lang="en-US" sz="3200" b="1" dirty="0">
                <a:solidFill>
                  <a:srgbClr val="00B050"/>
                </a:solidFill>
                <a:latin typeface="Times New Roman" panose="02020603050405020304" pitchFamily="18" charset="0"/>
                <a:cs typeface="Times New Roman" panose="02020603050405020304" pitchFamily="18" charset="0"/>
              </a:rPr>
            </a:br>
            <a:endParaRPr lang="en-US" sz="32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1628800"/>
            <a:ext cx="7955280" cy="4069080"/>
          </a:xfrm>
        </p:spPr>
        <p:txBody>
          <a:bodyPr>
            <a:normAutofit lnSpcReduction="10000"/>
          </a:bodyPr>
          <a:lstStyle/>
          <a:p>
            <a:pPr lvl="0"/>
            <a:r>
              <a:rPr lang="en-IN" sz="2200" dirty="0">
                <a:latin typeface="Times New Roman" panose="02020603050405020304" pitchFamily="18" charset="0"/>
                <a:cs typeface="Times New Roman" panose="02020603050405020304" pitchFamily="18" charset="0"/>
              </a:rPr>
              <a:t>Feature Engineering is a part of EDA in which we try to remove the less important feature and take only the relevant and important variable or feature.</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Correlation Analysis :</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The correlational coefficient indicates the strength and direction of the relationship.</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The range of correlational analysis is -1 to 1.</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1 indicates perfect positive correlation.</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-1 indicates perfect negative correlation.</a:t>
            </a:r>
            <a:endParaRPr lang="en-US" sz="2200" dirty="0">
              <a:latin typeface="Times New Roman" panose="02020603050405020304" pitchFamily="18" charset="0"/>
              <a:cs typeface="Times New Roman" panose="02020603050405020304" pitchFamily="18" charset="0"/>
            </a:endParaRPr>
          </a:p>
          <a:p>
            <a:pPr lvl="0"/>
            <a:r>
              <a:rPr lang="en-IN" sz="2200" dirty="0">
                <a:latin typeface="Times New Roman" panose="02020603050405020304" pitchFamily="18" charset="0"/>
                <a:cs typeface="Times New Roman" panose="02020603050405020304" pitchFamily="18" charset="0"/>
              </a:rPr>
              <a:t>0 indicates no linear relationships.</a:t>
            </a: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Selecting the important feature by choosing a cut of value of 0.03</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MOHANKUMARMPT\Downloads\WhatsApp Image 2024-07-13 at 8.35.27 PM.jpeg"/>
          <p:cNvPicPr>
            <a:picLocks noChangeAspect="1" noChangeArrowheads="1"/>
          </p:cNvPicPr>
          <p:nvPr/>
        </p:nvPicPr>
        <p:blipFill>
          <a:blip r:embed="rId2"/>
          <a:srcRect/>
          <a:stretch>
            <a:fillRect/>
          </a:stretch>
        </p:blipFill>
        <p:spPr bwMode="auto">
          <a:xfrm>
            <a:off x="323528" y="1071546"/>
            <a:ext cx="8643998" cy="5214974"/>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MOHANKUMARMPT\Downloads\WhatsApp Image 2024-07-13 at 8.42.08 PM.jpeg"/>
          <p:cNvPicPr>
            <a:picLocks noChangeAspect="1" noChangeArrowheads="1"/>
          </p:cNvPicPr>
          <p:nvPr/>
        </p:nvPicPr>
        <p:blipFill>
          <a:blip r:embed="rId2"/>
          <a:srcRect/>
          <a:stretch>
            <a:fillRect/>
          </a:stretch>
        </p:blipFill>
        <p:spPr bwMode="auto">
          <a:xfrm>
            <a:off x="357157" y="1268760"/>
            <a:ext cx="8429685" cy="477680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C726C-D1EE-4A65-A90A-AF6E85FAEBE2}"/>
              </a:ext>
            </a:extLst>
          </p:cNvPr>
          <p:cNvPicPr>
            <a:picLocks noChangeAspect="1"/>
          </p:cNvPicPr>
          <p:nvPr/>
        </p:nvPicPr>
        <p:blipFill>
          <a:blip r:embed="rId2"/>
          <a:stretch>
            <a:fillRect/>
          </a:stretch>
        </p:blipFill>
        <p:spPr>
          <a:xfrm>
            <a:off x="683568" y="1052736"/>
            <a:ext cx="8136904" cy="532859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3BF12-E3CE-476D-8511-F73C3D0973C9}"/>
              </a:ext>
            </a:extLst>
          </p:cNvPr>
          <p:cNvPicPr>
            <a:picLocks noChangeAspect="1"/>
          </p:cNvPicPr>
          <p:nvPr/>
        </p:nvPicPr>
        <p:blipFill>
          <a:blip r:embed="rId2"/>
          <a:stretch>
            <a:fillRect/>
          </a:stretch>
        </p:blipFill>
        <p:spPr>
          <a:xfrm>
            <a:off x="542504" y="1124744"/>
            <a:ext cx="8568952" cy="547260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MOHANKUMARMPT\Downloads\WhatsApp Image 2024-07-13 at 8.46.56 PM.jpeg"/>
          <p:cNvPicPr>
            <a:picLocks noChangeAspect="1" noChangeArrowheads="1"/>
          </p:cNvPicPr>
          <p:nvPr/>
        </p:nvPicPr>
        <p:blipFill>
          <a:blip r:embed="rId2"/>
          <a:srcRect/>
          <a:stretch>
            <a:fillRect/>
          </a:stretch>
        </p:blipFill>
        <p:spPr bwMode="auto">
          <a:xfrm>
            <a:off x="357158" y="1052736"/>
            <a:ext cx="8429684" cy="468051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2AB7ABBE-D257-48C2-B576-8224BDD424A4}"/>
              </a:ext>
            </a:extLst>
          </p:cNvPr>
          <p:cNvSpPr txBox="1">
            <a:spLocks/>
          </p:cNvSpPr>
          <p:nvPr/>
        </p:nvSpPr>
        <p:spPr>
          <a:xfrm>
            <a:off x="457200" y="1284588"/>
            <a:ext cx="8435280" cy="40886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Times New Roman" panose="02020603050405020304" pitchFamily="18" charset="0"/>
                <a:cs typeface="Times New Roman" panose="02020603050405020304" pitchFamily="18" charset="0"/>
              </a:rPr>
              <a:t>Q5. Retrieve customers who are active members and have more than two products. (Conditional Retrieval)</a:t>
            </a:r>
          </a:p>
          <a:p>
            <a:pPr marL="0" indent="0">
              <a:buFont typeface="Arial" panose="020B0604020202020204" pitchFamily="34" charset="0"/>
              <a:buNone/>
            </a:pPr>
            <a:endParaRPr lang="en-US" sz="1800" b="1" dirty="0">
              <a:solidFill>
                <a:srgbClr val="0070C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 * From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Where </a:t>
            </a:r>
            <a:r>
              <a:rPr lang="en-US" sz="1800" dirty="0" err="1">
                <a:latin typeface="Times New Roman" panose="02020603050405020304" pitchFamily="18" charset="0"/>
                <a:cs typeface="Times New Roman" panose="02020603050405020304" pitchFamily="18" charset="0"/>
              </a:rPr>
              <a:t>IsActiveMember</a:t>
            </a:r>
            <a:r>
              <a:rPr lang="en-US" sz="1800" dirty="0">
                <a:latin typeface="Times New Roman" panose="02020603050405020304" pitchFamily="18" charset="0"/>
                <a:cs typeface="Times New Roman" panose="02020603050405020304" pitchFamily="18" charset="0"/>
              </a:rPr>
              <a:t> = 1 And </a:t>
            </a:r>
            <a:r>
              <a:rPr lang="en-US" sz="1800" dirty="0" err="1">
                <a:latin typeface="Times New Roman" panose="02020603050405020304" pitchFamily="18" charset="0"/>
                <a:cs typeface="Times New Roman" panose="02020603050405020304" pitchFamily="18" charset="0"/>
              </a:rPr>
              <a:t>NumofProducts</a:t>
            </a:r>
            <a:r>
              <a:rPr lang="en-US" sz="1800" dirty="0">
                <a:latin typeface="Times New Roman" panose="02020603050405020304" pitchFamily="18" charset="0"/>
                <a:cs typeface="Times New Roman" panose="02020603050405020304" pitchFamily="18" charset="0"/>
              </a:rPr>
              <a:t> &gt; 2;</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 Where clause</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Explanation: </a:t>
            </a:r>
            <a:r>
              <a:rPr lang="en-US" sz="1800" dirty="0">
                <a:latin typeface="Times New Roman" panose="02020603050405020304" pitchFamily="18" charset="0"/>
                <a:cs typeface="Times New Roman" panose="02020603050405020304" pitchFamily="18" charset="0"/>
              </a:rPr>
              <a:t>"SELECT" statement retrieves data from a table: "</a:t>
            </a:r>
            <a:r>
              <a:rPr lang="en-US" sz="1800" dirty="0" err="1">
                <a:latin typeface="Times New Roman" panose="02020603050405020304" pitchFamily="18" charset="0"/>
                <a:cs typeface="Times New Roman" panose="02020603050405020304" pitchFamily="18" charset="0"/>
              </a:rPr>
              <a:t>churn.data</a:t>
            </a:r>
            <a:r>
              <a:rPr lang="en-US" sz="1800" dirty="0">
                <a:latin typeface="Times New Roman" panose="02020603050405020304" pitchFamily="18" charset="0"/>
                <a:cs typeface="Times New Roman" panose="02020603050405020304" pitchFamily="18" charset="0"/>
              </a:rPr>
              <a:t>". Where Is Active Member = 1 AND Num Of Products &gt; 2 is a condition that checks the rows to include only those where the Is Active Member is equal to 1 and Number Of Products greater than value 2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24744"/>
            <a:ext cx="8229600" cy="703282"/>
          </a:xfrm>
        </p:spPr>
        <p:txBody>
          <a:bodyPr>
            <a:no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Splitting the final dataset into Training and Testing dataset</a:t>
            </a:r>
            <a:br>
              <a:rPr lang="en-US" sz="2800" dirty="0">
                <a:solidFill>
                  <a:srgbClr val="00B050"/>
                </a:solidFill>
                <a:latin typeface="Times New Roman" panose="02020603050405020304" pitchFamily="18" charset="0"/>
                <a:cs typeface="Times New Roman" panose="02020603050405020304" pitchFamily="18" charset="0"/>
              </a:rPr>
            </a:b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94360" y="1840196"/>
            <a:ext cx="7955280" cy="4069080"/>
          </a:xfrm>
        </p:spPr>
        <p:txBody>
          <a:bodyPr>
            <a:normAutofit fontScale="92500" lnSpcReduction="10000"/>
          </a:bodyPr>
          <a:lstStyle/>
          <a:p>
            <a:pPr lvl="0"/>
            <a:r>
              <a:rPr lang="en-IN" dirty="0">
                <a:latin typeface="Times New Roman" panose="02020603050405020304" pitchFamily="18" charset="0"/>
                <a:cs typeface="Times New Roman" panose="02020603050405020304" pitchFamily="18" charset="0"/>
              </a:rPr>
              <a:t>Divide the dataset into separate subset for Training, Validation, Testing dataset.</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Training dataset :</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 The largest portion of the dataset (70-80% of total dataset).</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Learn patterns, relationships and characteristics from the set.</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Validation dataset :</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10-15% of the dataset.</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Optimizing model performance without </a:t>
            </a:r>
            <a:r>
              <a:rPr lang="en-IN" dirty="0" err="1">
                <a:latin typeface="Times New Roman" panose="02020603050405020304" pitchFamily="18" charset="0"/>
                <a:cs typeface="Times New Roman" panose="02020603050405020304" pitchFamily="18" charset="0"/>
              </a:rPr>
              <a:t>overfitting</a:t>
            </a:r>
            <a:r>
              <a:rPr lang="en-IN" dirty="0">
                <a:latin typeface="Times New Roman" panose="02020603050405020304" pitchFamily="18" charset="0"/>
                <a:cs typeface="Times New Roman" panose="02020603050405020304" pitchFamily="18" charset="0"/>
              </a:rPr>
              <a:t> the  training data.</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Testing dataset :</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Evaluating the final model’s performance on unseen data.</a:t>
            </a:r>
            <a:endParaRPr lang="en-US"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10-15% of the total data.</a:t>
            </a:r>
            <a:endParaRPr lang="en-US" dirty="0">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MOHANKUMARMPT\Downloads\WhatsApp Image 2024-07-13 at 8.47.54 PM.jpeg"/>
          <p:cNvPicPr>
            <a:picLocks noChangeAspect="1" noChangeArrowheads="1"/>
          </p:cNvPicPr>
          <p:nvPr/>
        </p:nvPicPr>
        <p:blipFill>
          <a:blip r:embed="rId2"/>
          <a:srcRect/>
          <a:stretch>
            <a:fillRect/>
          </a:stretch>
        </p:blipFill>
        <p:spPr bwMode="auto">
          <a:xfrm>
            <a:off x="539552" y="1266825"/>
            <a:ext cx="7858180" cy="473394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12A0BE-F15A-40A7-A54B-F586D203A8DC}"/>
              </a:ext>
            </a:extLst>
          </p:cNvPr>
          <p:cNvSpPr>
            <a:spLocks noGrp="1"/>
          </p:cNvSpPr>
          <p:nvPr>
            <p:ph type="title"/>
          </p:nvPr>
        </p:nvSpPr>
        <p:spPr>
          <a:xfrm>
            <a:off x="1763688" y="2852936"/>
            <a:ext cx="6923112" cy="703282"/>
          </a:xfrm>
        </p:spPr>
        <p:txBody>
          <a:bodyPr>
            <a:noAutofit/>
          </a:bodyPr>
          <a:lstStyle/>
          <a:p>
            <a:pPr>
              <a:lnSpc>
                <a:spcPct val="107000"/>
              </a:lnSpc>
              <a:spcAft>
                <a:spcPts val="800"/>
              </a:spcAft>
            </a:pPr>
            <a:r>
              <a:rPr lang="en-IN" sz="4400" dirty="0">
                <a:solidFill>
                  <a:srgbClr val="FF0000"/>
                </a:solidFill>
                <a:effectLst/>
                <a:latin typeface="Algerian" panose="04020705040A02060702" pitchFamily="82" charset="0"/>
                <a:ea typeface="Calibri" panose="020F0502020204030204" pitchFamily="34" charset="0"/>
                <a:cs typeface="Times New Roman" panose="02020603050405020304" pitchFamily="18" charset="0"/>
              </a:rPr>
              <a:t> </a:t>
            </a:r>
            <a:r>
              <a:rPr lang="en-IN" sz="4400" b="1" dirty="0">
                <a:solidFill>
                  <a:srgbClr val="FF0000"/>
                </a:solidFill>
                <a:effectLst/>
                <a:latin typeface="Algerian" panose="04020705040A02060702" pitchFamily="82" charset="0"/>
                <a:ea typeface="Calibri" panose="020F0502020204030204" pitchFamily="34" charset="0"/>
                <a:cs typeface="Times New Roman" panose="02020603050405020304" pitchFamily="18" charset="0"/>
              </a:rPr>
              <a:t>Machine Learning Modelling</a:t>
            </a:r>
            <a:endParaRPr lang="en-IN" sz="4400" dirty="0">
              <a:solidFill>
                <a:srgbClr val="FF0000"/>
              </a:solidFill>
              <a:effectLst/>
              <a:latin typeface="Algerian" panose="04020705040A02060702" pitchFamily="82" charset="0"/>
              <a:ea typeface="Calibri" panose="020F0502020204030204" pitchFamily="34"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51BF10-DF3A-4929-9D05-6BB33984621A}"/>
              </a:ext>
            </a:extLst>
          </p:cNvPr>
          <p:cNvSpPr txBox="1">
            <a:spLocks/>
          </p:cNvSpPr>
          <p:nvPr/>
        </p:nvSpPr>
        <p:spPr>
          <a:xfrm>
            <a:off x="467544" y="1484784"/>
            <a:ext cx="7955280" cy="40690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7000"/>
              </a:lnSpc>
              <a:spcAft>
                <a:spcPts val="800"/>
              </a:spcAft>
              <a:buFont typeface="Wingdings" panose="05000000000000000000" pitchFamily="2" charset="2"/>
              <a:buChar char="Ø"/>
            </a:pPr>
            <a:r>
              <a:rPr lang="en-IN" b="1" dirty="0">
                <a:effectLst/>
                <a:latin typeface="Calibri" panose="020F0502020204030204" pitchFamily="34" charset="0"/>
                <a:ea typeface="Calibri" panose="020F0502020204030204" pitchFamily="34" charset="0"/>
                <a:cs typeface="Times New Roman" panose="02020603050405020304" pitchFamily="18" charset="0"/>
              </a:rPr>
              <a:t> Machine Learning Modelling</a:t>
            </a:r>
          </a:p>
          <a:p>
            <a:pPr lvl="1">
              <a:spcBef>
                <a:spcPts val="930"/>
              </a:spcBef>
              <a:buFont typeface="Wingdings" panose="05000000000000000000" pitchFamily="2" charset="2"/>
              <a:buChar char="v"/>
            </a:pPr>
            <a:r>
              <a:rPr lang="en-IN" sz="2200" dirty="0">
                <a:solidFill>
                  <a:srgbClr val="000000"/>
                </a:solidFill>
                <a:effectLst/>
                <a:latin typeface="Helvetica Neue"/>
                <a:ea typeface="Times New Roman" panose="02020603050405020304" pitchFamily="18" charset="0"/>
              </a:rPr>
              <a:t>Logistic Regression</a:t>
            </a:r>
            <a:endParaRPr lang="en-IN" sz="2200" dirty="0">
              <a:effectLst/>
              <a:latin typeface="Times New Roman" panose="02020603050405020304" pitchFamily="18" charset="0"/>
              <a:ea typeface="Times New Roman" panose="02020603050405020304" pitchFamily="18" charset="0"/>
            </a:endParaRPr>
          </a:p>
          <a:p>
            <a:pPr lvl="1">
              <a:spcBef>
                <a:spcPts val="930"/>
              </a:spcBef>
              <a:buFont typeface="Wingdings" panose="05000000000000000000" pitchFamily="2" charset="2"/>
              <a:buChar char="v"/>
            </a:pPr>
            <a:r>
              <a:rPr lang="en-IN" sz="2200" dirty="0">
                <a:solidFill>
                  <a:srgbClr val="000000"/>
                </a:solidFill>
                <a:effectLst/>
                <a:latin typeface="Helvetica Neue"/>
                <a:ea typeface="Times New Roman" panose="02020603050405020304" pitchFamily="18" charset="0"/>
              </a:rPr>
              <a:t>Decision Tree</a:t>
            </a:r>
            <a:endParaRPr lang="en-IN" sz="2200" dirty="0">
              <a:effectLst/>
              <a:latin typeface="Times New Roman" panose="02020603050405020304" pitchFamily="18" charset="0"/>
              <a:ea typeface="Times New Roman" panose="02020603050405020304" pitchFamily="18" charset="0"/>
            </a:endParaRPr>
          </a:p>
          <a:p>
            <a:pPr lvl="1">
              <a:spcBef>
                <a:spcPts val="930"/>
              </a:spcBef>
              <a:buFont typeface="Wingdings" panose="05000000000000000000" pitchFamily="2" charset="2"/>
              <a:buChar char="v"/>
            </a:pPr>
            <a:r>
              <a:rPr lang="en-IN" sz="2200" dirty="0">
                <a:solidFill>
                  <a:srgbClr val="000000"/>
                </a:solidFill>
                <a:effectLst/>
                <a:latin typeface="Helvetica Neue"/>
                <a:ea typeface="Times New Roman" panose="02020603050405020304" pitchFamily="18" charset="0"/>
              </a:rPr>
              <a:t>K-Nearest </a:t>
            </a:r>
            <a:r>
              <a:rPr lang="en-IN" sz="2200" dirty="0" err="1">
                <a:solidFill>
                  <a:srgbClr val="000000"/>
                </a:solidFill>
                <a:effectLst/>
                <a:latin typeface="Helvetica Neue"/>
                <a:ea typeface="Times New Roman" panose="02020603050405020304" pitchFamily="18" charset="0"/>
              </a:rPr>
              <a:t>Neighbors</a:t>
            </a:r>
            <a:r>
              <a:rPr lang="en-IN" sz="2200" dirty="0">
                <a:solidFill>
                  <a:srgbClr val="000000"/>
                </a:solidFill>
                <a:effectLst/>
                <a:latin typeface="Helvetica Neue"/>
                <a:ea typeface="Times New Roman" panose="02020603050405020304" pitchFamily="18" charset="0"/>
              </a:rPr>
              <a:t> Classifier</a:t>
            </a:r>
            <a:endParaRPr lang="en-IN" sz="2200" dirty="0">
              <a:effectLst/>
              <a:latin typeface="Times New Roman" panose="02020603050405020304" pitchFamily="18" charset="0"/>
              <a:ea typeface="Times New Roman" panose="02020603050405020304" pitchFamily="18" charset="0"/>
            </a:endParaRPr>
          </a:p>
          <a:p>
            <a:pPr lvl="1">
              <a:spcBef>
                <a:spcPts val="930"/>
              </a:spcBef>
              <a:buFont typeface="Wingdings" panose="05000000000000000000" pitchFamily="2" charset="2"/>
              <a:buChar char="v"/>
            </a:pPr>
            <a:r>
              <a:rPr lang="en-IN" sz="2200" dirty="0">
                <a:solidFill>
                  <a:srgbClr val="000000"/>
                </a:solidFill>
                <a:effectLst/>
                <a:latin typeface="Helvetica Neue"/>
                <a:ea typeface="Times New Roman" panose="02020603050405020304" pitchFamily="18" charset="0"/>
              </a:rPr>
              <a:t>Random Forest Classifier</a:t>
            </a:r>
            <a:endParaRPr lang="en-IN" sz="2200" dirty="0">
              <a:effectLst/>
              <a:latin typeface="Times New Roman" panose="02020603050405020304" pitchFamily="18" charset="0"/>
              <a:ea typeface="Times New Roman" panose="02020603050405020304" pitchFamily="18" charset="0"/>
            </a:endParaRPr>
          </a:p>
          <a:p>
            <a:pPr lvl="1">
              <a:spcBef>
                <a:spcPts val="930"/>
              </a:spcBef>
              <a:buFont typeface="Wingdings" panose="05000000000000000000" pitchFamily="2" charset="2"/>
              <a:buChar char="v"/>
            </a:pPr>
            <a:r>
              <a:rPr lang="en-IN" sz="2200" dirty="0">
                <a:solidFill>
                  <a:srgbClr val="000000"/>
                </a:solidFill>
                <a:effectLst/>
                <a:latin typeface="Helvetica Neue"/>
                <a:ea typeface="Times New Roman" panose="02020603050405020304" pitchFamily="18" charset="0"/>
              </a:rPr>
              <a:t>Naive Bayes</a:t>
            </a:r>
            <a:endParaRPr lang="en-IN" sz="2200" dirty="0">
              <a:effectLst/>
              <a:latin typeface="Times New Roman" panose="02020603050405020304" pitchFamily="18" charset="0"/>
              <a:ea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343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698050"/>
            <a:ext cx="6377940" cy="1293028"/>
          </a:xfrm>
        </p:spPr>
        <p:txBody>
          <a:bodyPr>
            <a:normAutofit/>
          </a:bodyPr>
          <a:lstStyle/>
          <a:p>
            <a:pPr algn="ctr"/>
            <a:r>
              <a:rPr lang="en-IN" sz="32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br>
              <a:rPr lang="en-IN" sz="32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3200" dirty="0">
              <a:solidFill>
                <a:srgbClr val="00B050"/>
              </a:solidFill>
            </a:endParaRPr>
          </a:p>
        </p:txBody>
      </p:sp>
      <p:sp>
        <p:nvSpPr>
          <p:cNvPr id="3" name="Content Placeholder 3">
            <a:extLst>
              <a:ext uri="{FF2B5EF4-FFF2-40B4-BE49-F238E27FC236}">
                <a16:creationId xmlns:a16="http://schemas.microsoft.com/office/drawing/2014/main" id="{1404CF90-C5C7-4DB1-83BB-265C4B66E437}"/>
              </a:ext>
            </a:extLst>
          </p:cNvPr>
          <p:cNvSpPr txBox="1">
            <a:spLocks/>
          </p:cNvSpPr>
          <p:nvPr/>
        </p:nvSpPr>
        <p:spPr>
          <a:xfrm>
            <a:off x="467544" y="1772816"/>
            <a:ext cx="7955280" cy="4248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spcBef>
                <a:spcPts val="930"/>
              </a:spcBef>
            </a:pPr>
            <a:r>
              <a:rPr lang="en-IN" sz="20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 is a supervised Machine Learning Algorithm </a:t>
            </a: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spcBef>
                <a:spcPts val="930"/>
              </a:spcBef>
            </a:pPr>
            <a:r>
              <a:rPr lang="en-IN" sz="20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IN" sz="20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 is used for binary classification problems, where the target variable is categorical with two possible outcomes.</a:t>
            </a:r>
          </a:p>
          <a:p>
            <a:pPr>
              <a:spcBef>
                <a:spcPts val="930"/>
              </a:spcBef>
            </a:pP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Where the goal is to predict the probability of one of two possible outcomes.</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930"/>
              </a:spcBef>
            </a:pPr>
            <a:r>
              <a:rPr lang="en-IN" sz="20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Churn data analysis we take a target variable as “Exited”. The customers who were churn out from the organization.</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930"/>
              </a:spcBef>
              <a:buNone/>
            </a:pP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5C23-9325-4AB5-A33B-DEBDDDF6E177}"/>
              </a:ext>
            </a:extLst>
          </p:cNvPr>
          <p:cNvSpPr>
            <a:spLocks noGrp="1"/>
          </p:cNvSpPr>
          <p:nvPr>
            <p:ph type="title"/>
          </p:nvPr>
        </p:nvSpPr>
        <p:spPr>
          <a:xfrm>
            <a:off x="4932040" y="332657"/>
            <a:ext cx="3617600" cy="530384"/>
          </a:xfrm>
        </p:spPr>
        <p:txBody>
          <a:bodyPr>
            <a:normAutofit fontScale="90000"/>
          </a:bodyPr>
          <a:lstStyle/>
          <a:p>
            <a:r>
              <a:rPr lang="en-IN" sz="4000" dirty="0">
                <a:solidFill>
                  <a:srgbClr val="00B050"/>
                </a:solidFill>
                <a:latin typeface="Algerian" pitchFamily="82" charset="0"/>
              </a:rPr>
              <a:t>CODE</a:t>
            </a:r>
            <a:endParaRPr lang="en-IN" dirty="0"/>
          </a:p>
        </p:txBody>
      </p:sp>
      <p:sp>
        <p:nvSpPr>
          <p:cNvPr id="3" name="Content Placeholder 2">
            <a:extLst>
              <a:ext uri="{FF2B5EF4-FFF2-40B4-BE49-F238E27FC236}">
                <a16:creationId xmlns:a16="http://schemas.microsoft.com/office/drawing/2014/main" id="{E3254075-3FC9-42F2-84C3-7F1474148191}"/>
              </a:ext>
            </a:extLst>
          </p:cNvPr>
          <p:cNvSpPr>
            <a:spLocks noGrp="1"/>
          </p:cNvSpPr>
          <p:nvPr>
            <p:ph idx="1"/>
          </p:nvPr>
        </p:nvSpPr>
        <p:spPr>
          <a:xfrm>
            <a:off x="594360" y="5949280"/>
            <a:ext cx="7955280" cy="576062"/>
          </a:xfrm>
        </p:spPr>
        <p:txBody>
          <a:bodyPr/>
          <a:lstStyle/>
          <a:p>
            <a:r>
              <a:rPr lang="en-IN" sz="2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analysis we get a Accuracy of 70.52%.</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3937743-D13C-41A8-86CF-21EA21F4DF0A}"/>
              </a:ext>
            </a:extLst>
          </p:cNvPr>
          <p:cNvPicPr>
            <a:picLocks noChangeAspect="1"/>
          </p:cNvPicPr>
          <p:nvPr/>
        </p:nvPicPr>
        <p:blipFill>
          <a:blip r:embed="rId2"/>
          <a:stretch>
            <a:fillRect/>
          </a:stretch>
        </p:blipFill>
        <p:spPr>
          <a:xfrm>
            <a:off x="251520" y="1052736"/>
            <a:ext cx="8712968" cy="4680520"/>
          </a:xfrm>
          <a:prstGeom prst="rect">
            <a:avLst/>
          </a:prstGeom>
        </p:spPr>
      </p:pic>
    </p:spTree>
    <p:extLst>
      <p:ext uri="{BB962C8B-B14F-4D97-AF65-F5344CB8AC3E}">
        <p14:creationId xmlns:p14="http://schemas.microsoft.com/office/powerpoint/2010/main" val="4233350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698050"/>
            <a:ext cx="6377940" cy="1293028"/>
          </a:xfrm>
        </p:spPr>
        <p:txBody>
          <a:bodyPr>
            <a:normAutofit/>
          </a:bodyPr>
          <a:lstStyle/>
          <a:p>
            <a:pPr algn="ctr"/>
            <a:r>
              <a:rPr lang="en-IN" sz="32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a:t>
            </a:r>
            <a:br>
              <a:rPr lang="en-IN" sz="32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3200" dirty="0">
              <a:solidFill>
                <a:srgbClr val="00B050"/>
              </a:solidFill>
            </a:endParaRPr>
          </a:p>
        </p:txBody>
      </p:sp>
      <p:sp>
        <p:nvSpPr>
          <p:cNvPr id="3" name="Content Placeholder 3">
            <a:extLst>
              <a:ext uri="{FF2B5EF4-FFF2-40B4-BE49-F238E27FC236}">
                <a16:creationId xmlns:a16="http://schemas.microsoft.com/office/drawing/2014/main" id="{1404CF90-C5C7-4DB1-83BB-265C4B66E437}"/>
              </a:ext>
            </a:extLst>
          </p:cNvPr>
          <p:cNvSpPr txBox="1">
            <a:spLocks/>
          </p:cNvSpPr>
          <p:nvPr/>
        </p:nvSpPr>
        <p:spPr>
          <a:xfrm>
            <a:off x="467544" y="1772816"/>
            <a:ext cx="7955280" cy="41044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spcBef>
                <a:spcPts val="930"/>
              </a:spcBef>
            </a:pPr>
            <a:r>
              <a:rPr lang="en-IN" sz="2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 is a supervised machine learning algorithm.</a:t>
            </a:r>
          </a:p>
          <a:p>
            <a:pPr>
              <a:spcBef>
                <a:spcPts val="930"/>
              </a:spcBef>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is</a:t>
            </a:r>
            <a:r>
              <a:rPr lang="en-IN" sz="2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used for both classification and regression tasks.</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930"/>
              </a:spcBef>
            </a:pPr>
            <a:r>
              <a:rPr lang="en-IN" sz="2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analysis we can conclude that the Training accuracy is 100% and the Testing accuracy is 82.12%. Therefore, the difference between training and testing accuracy is more. It is an overfitted model.</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8499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264" y="476673"/>
            <a:ext cx="1512168" cy="648071"/>
          </a:xfrm>
        </p:spPr>
        <p:txBody>
          <a:bodyPr/>
          <a:lstStyle/>
          <a:p>
            <a:r>
              <a:rPr lang="en-IN" sz="4000" dirty="0">
                <a:solidFill>
                  <a:srgbClr val="00B050"/>
                </a:solidFill>
                <a:latin typeface="Algerian" pitchFamily="82" charset="0"/>
              </a:rPr>
              <a:t>CODE</a:t>
            </a:r>
            <a:endParaRPr lang="en-US" dirty="0"/>
          </a:p>
        </p:txBody>
      </p:sp>
      <p:pic>
        <p:nvPicPr>
          <p:cNvPr id="4" name="Picture 3">
            <a:extLst>
              <a:ext uri="{FF2B5EF4-FFF2-40B4-BE49-F238E27FC236}">
                <a16:creationId xmlns:a16="http://schemas.microsoft.com/office/drawing/2014/main" id="{AFC8CF3A-96A9-4171-A50B-1A7AD515C3F0}"/>
              </a:ext>
            </a:extLst>
          </p:cNvPr>
          <p:cNvPicPr>
            <a:picLocks noChangeAspect="1"/>
          </p:cNvPicPr>
          <p:nvPr/>
        </p:nvPicPr>
        <p:blipFill>
          <a:blip r:embed="rId2"/>
          <a:stretch>
            <a:fillRect/>
          </a:stretch>
        </p:blipFill>
        <p:spPr>
          <a:xfrm>
            <a:off x="467544" y="1340768"/>
            <a:ext cx="7738190" cy="522500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B104-858B-4B21-8853-FA192ECF33CF}"/>
              </a:ext>
            </a:extLst>
          </p:cNvPr>
          <p:cNvSpPr>
            <a:spLocks noGrp="1"/>
          </p:cNvSpPr>
          <p:nvPr>
            <p:ph type="title"/>
          </p:nvPr>
        </p:nvSpPr>
        <p:spPr>
          <a:xfrm>
            <a:off x="2171700" y="764373"/>
            <a:ext cx="6377940" cy="1008443"/>
          </a:xfrm>
        </p:spPr>
        <p:txBody>
          <a:bodyPr>
            <a:normAutofit fontScale="90000"/>
          </a:bodyPr>
          <a:lstStyle/>
          <a:p>
            <a:pPr algn="ctr"/>
            <a:r>
              <a:rPr lang="en-IN" b="1" dirty="0">
                <a:solidFill>
                  <a:srgbClr val="00B050"/>
                </a:solidFill>
                <a:latin typeface="Times New Roman" panose="02020603050405020304" pitchFamily="18" charset="0"/>
                <a:cs typeface="Times New Roman" panose="02020603050405020304" pitchFamily="18" charset="0"/>
              </a:rPr>
              <a:t>K-Nearest </a:t>
            </a:r>
            <a:r>
              <a:rPr lang="en-IN" b="1" dirty="0" err="1">
                <a:solidFill>
                  <a:srgbClr val="00B050"/>
                </a:solidFill>
                <a:latin typeface="Times New Roman" panose="02020603050405020304" pitchFamily="18" charset="0"/>
                <a:cs typeface="Times New Roman" panose="02020603050405020304" pitchFamily="18" charset="0"/>
              </a:rPr>
              <a:t>Neighbores</a:t>
            </a:r>
            <a:r>
              <a:rPr lang="en-IN" b="1" dirty="0">
                <a:solidFill>
                  <a:srgbClr val="00B050"/>
                </a:solidFill>
                <a:latin typeface="Times New Roman" panose="02020603050405020304" pitchFamily="18" charset="0"/>
                <a:cs typeface="Times New Roman" panose="02020603050405020304" pitchFamily="18" charset="0"/>
              </a:rPr>
              <a:t> </a:t>
            </a:r>
            <a:r>
              <a:rPr lang="en-IN" sz="3600" b="1" dirty="0">
                <a:solidFill>
                  <a:srgbClr val="00B050"/>
                </a:solidFill>
                <a:latin typeface="Times New Roman" panose="02020603050405020304" pitchFamily="18" charset="0"/>
                <a:cs typeface="Times New Roman" panose="02020603050405020304" pitchFamily="18" charset="0"/>
              </a:rPr>
              <a:t>classifier</a:t>
            </a:r>
            <a:endParaRPr lang="en-IN" sz="3600" dirty="0"/>
          </a:p>
        </p:txBody>
      </p:sp>
      <p:sp>
        <p:nvSpPr>
          <p:cNvPr id="3" name="Content Placeholder 2">
            <a:extLst>
              <a:ext uri="{FF2B5EF4-FFF2-40B4-BE49-F238E27FC236}">
                <a16:creationId xmlns:a16="http://schemas.microsoft.com/office/drawing/2014/main" id="{AC1AF759-BF7A-4B30-8350-D18EDA4506CE}"/>
              </a:ext>
            </a:extLst>
          </p:cNvPr>
          <p:cNvSpPr>
            <a:spLocks noGrp="1"/>
          </p:cNvSpPr>
          <p:nvPr>
            <p:ph idx="1"/>
          </p:nvPr>
        </p:nvSpPr>
        <p:spPr>
          <a:xfrm>
            <a:off x="594360" y="2194560"/>
            <a:ext cx="7955280" cy="4186768"/>
          </a:xfrm>
        </p:spPr>
        <p:txBody>
          <a:bodyPr/>
          <a:lstStyle/>
          <a:p>
            <a:r>
              <a:rPr lang="en-IN" sz="2400" dirty="0">
                <a:latin typeface="Times New Roman" panose="02020603050405020304" pitchFamily="18" charset="0"/>
                <a:cs typeface="Times New Roman" panose="02020603050405020304" pitchFamily="18" charset="0"/>
              </a:rPr>
              <a:t>KNN is a supervised machine learning algorithm.</a:t>
            </a:r>
          </a:p>
          <a:p>
            <a:r>
              <a:rPr lang="en-IN" sz="2400" dirty="0">
                <a:latin typeface="Times New Roman" panose="02020603050405020304" pitchFamily="18" charset="0"/>
                <a:cs typeface="Times New Roman" panose="02020603050405020304" pitchFamily="18" charset="0"/>
              </a:rPr>
              <a:t>It is the simplest machine learning algorithm.</a:t>
            </a:r>
          </a:p>
          <a:p>
            <a:r>
              <a:rPr lang="en-IN" sz="2400" dirty="0">
                <a:latin typeface="Times New Roman" panose="02020603050405020304" pitchFamily="18" charset="0"/>
                <a:cs typeface="Times New Roman" panose="02020603050405020304" pitchFamily="18" charset="0"/>
              </a:rPr>
              <a:t>It is a distance based algorithm.</a:t>
            </a:r>
          </a:p>
          <a:p>
            <a:r>
              <a:rPr lang="en-IN" sz="2400" dirty="0">
                <a:latin typeface="Times New Roman" panose="02020603050405020304" pitchFamily="18" charset="0"/>
                <a:cs typeface="Times New Roman" panose="02020603050405020304" pitchFamily="18" charset="0"/>
              </a:rPr>
              <a:t>In distance based algorithm always do the standardisation.</a:t>
            </a:r>
          </a:p>
          <a:p>
            <a:r>
              <a:rPr lang="en-IN" sz="2400" dirty="0">
                <a:latin typeface="Times New Roman" panose="02020603050405020304" pitchFamily="18" charset="0"/>
                <a:cs typeface="Times New Roman" panose="02020603050405020304" pitchFamily="18" charset="0"/>
              </a:rPr>
              <a:t>In KNN classifier we don’t want to do any feature engineering.</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32143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72" y="476673"/>
            <a:ext cx="1656184" cy="648072"/>
          </a:xfrm>
        </p:spPr>
        <p:txBody>
          <a:bodyPr>
            <a:normAutofit/>
          </a:bodyPr>
          <a:lstStyle/>
          <a:p>
            <a:r>
              <a:rPr lang="en-IN" sz="4000" dirty="0">
                <a:solidFill>
                  <a:srgbClr val="00B050"/>
                </a:solidFill>
                <a:latin typeface="Algerian" pitchFamily="82" charset="0"/>
              </a:rPr>
              <a:t>CODE</a:t>
            </a:r>
            <a:endParaRPr lang="en-US" dirty="0"/>
          </a:p>
        </p:txBody>
      </p:sp>
      <p:pic>
        <p:nvPicPr>
          <p:cNvPr id="6" name="Picture 5">
            <a:extLst>
              <a:ext uri="{FF2B5EF4-FFF2-40B4-BE49-F238E27FC236}">
                <a16:creationId xmlns:a16="http://schemas.microsoft.com/office/drawing/2014/main" id="{FED0417B-BC4E-4D57-82C3-CABC1EDA93E5}"/>
              </a:ext>
            </a:extLst>
          </p:cNvPr>
          <p:cNvPicPr>
            <a:picLocks noChangeAspect="1"/>
          </p:cNvPicPr>
          <p:nvPr/>
        </p:nvPicPr>
        <p:blipFill>
          <a:blip r:embed="rId2"/>
          <a:stretch>
            <a:fillRect/>
          </a:stretch>
        </p:blipFill>
        <p:spPr>
          <a:xfrm>
            <a:off x="359532" y="1340768"/>
            <a:ext cx="8424936" cy="52565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44703-3D26-4EDC-AC11-A9BA25093954}"/>
              </a:ext>
            </a:extLst>
          </p:cNvPr>
          <p:cNvSpPr>
            <a:spLocks noGrp="1"/>
          </p:cNvSpPr>
          <p:nvPr>
            <p:ph idx="1"/>
          </p:nvPr>
        </p:nvSpPr>
        <p:spPr>
          <a:xfrm>
            <a:off x="415716" y="1124744"/>
            <a:ext cx="7955280" cy="432048"/>
          </a:xfrm>
        </p:spPr>
        <p:txBody>
          <a:bodyPr/>
          <a:lstStyle/>
          <a:p>
            <a:pPr marL="0" indent="0">
              <a:buNone/>
            </a:pPr>
            <a:r>
              <a:rPr lang="en-IN" b="1" dirty="0">
                <a:latin typeface="Times New Roman" panose="02020603050405020304" pitchFamily="18" charset="0"/>
                <a:cs typeface="Times New Roman" panose="02020603050405020304" pitchFamily="18" charset="0"/>
              </a:rPr>
              <a:t>Code:</a:t>
            </a:r>
          </a:p>
        </p:txBody>
      </p:sp>
      <p:pic>
        <p:nvPicPr>
          <p:cNvPr id="4" name="Picture 2" descr="C:\Users\MOHANKUMARMPT\Downloads\obj5 - Copy - Copy.PNG">
            <a:extLst>
              <a:ext uri="{FF2B5EF4-FFF2-40B4-BE49-F238E27FC236}">
                <a16:creationId xmlns:a16="http://schemas.microsoft.com/office/drawing/2014/main" id="{0356A46B-098E-4BFA-94DF-2A1C01B7A2D5}"/>
              </a:ext>
            </a:extLst>
          </p:cNvPr>
          <p:cNvPicPr>
            <a:picLocks noChangeAspect="1" noChangeArrowheads="1"/>
          </p:cNvPicPr>
          <p:nvPr/>
        </p:nvPicPr>
        <p:blipFill>
          <a:blip r:embed="rId2"/>
          <a:srcRect/>
          <a:stretch>
            <a:fillRect/>
          </a:stretch>
        </p:blipFill>
        <p:spPr bwMode="auto">
          <a:xfrm>
            <a:off x="415716" y="1683976"/>
            <a:ext cx="8404756" cy="4069079"/>
          </a:xfrm>
          <a:prstGeom prst="rect">
            <a:avLst/>
          </a:prstGeom>
          <a:noFill/>
        </p:spPr>
      </p:pic>
    </p:spTree>
    <p:extLst>
      <p:ext uri="{BB962C8B-B14F-4D97-AF65-F5344CB8AC3E}">
        <p14:creationId xmlns:p14="http://schemas.microsoft.com/office/powerpoint/2010/main" val="36540223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C089D4-643D-4D3A-8051-9D63B016CFDE}"/>
              </a:ext>
            </a:extLst>
          </p:cNvPr>
          <p:cNvPicPr>
            <a:picLocks noChangeAspect="1"/>
          </p:cNvPicPr>
          <p:nvPr/>
        </p:nvPicPr>
        <p:blipFill>
          <a:blip r:embed="rId2"/>
          <a:stretch>
            <a:fillRect/>
          </a:stretch>
        </p:blipFill>
        <p:spPr>
          <a:xfrm>
            <a:off x="251520" y="1124744"/>
            <a:ext cx="8640959" cy="561662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D18D-35C0-47B5-BB6E-6E9DAC578569}"/>
              </a:ext>
            </a:extLst>
          </p:cNvPr>
          <p:cNvSpPr>
            <a:spLocks noGrp="1"/>
          </p:cNvSpPr>
          <p:nvPr>
            <p:ph type="title"/>
          </p:nvPr>
        </p:nvSpPr>
        <p:spPr>
          <a:xfrm>
            <a:off x="2171700" y="764373"/>
            <a:ext cx="6377940" cy="1080451"/>
          </a:xfrm>
        </p:spPr>
        <p:txBody>
          <a:bodyPr>
            <a:normAutofit/>
          </a:bodyPr>
          <a:lstStyle/>
          <a:p>
            <a:pPr algn="ctr"/>
            <a:r>
              <a:rPr lang="en-IN" sz="3200" b="1" dirty="0">
                <a:solidFill>
                  <a:srgbClr val="00B050"/>
                </a:solidFill>
                <a:latin typeface="Times New Roman" panose="02020603050405020304" pitchFamily="18" charset="0"/>
                <a:cs typeface="Times New Roman" panose="02020603050405020304" pitchFamily="18" charset="0"/>
              </a:rPr>
              <a:t>Random forest classifier</a:t>
            </a:r>
            <a:endParaRPr lang="en-IN" sz="3200" dirty="0"/>
          </a:p>
        </p:txBody>
      </p:sp>
      <p:sp>
        <p:nvSpPr>
          <p:cNvPr id="3" name="Content Placeholder 2">
            <a:extLst>
              <a:ext uri="{FF2B5EF4-FFF2-40B4-BE49-F238E27FC236}">
                <a16:creationId xmlns:a16="http://schemas.microsoft.com/office/drawing/2014/main" id="{80D453C4-ACF3-40B5-ABF9-1A4D2B2B7A64}"/>
              </a:ext>
            </a:extLst>
          </p:cNvPr>
          <p:cNvSpPr>
            <a:spLocks noGrp="1"/>
          </p:cNvSpPr>
          <p:nvPr>
            <p:ph idx="1"/>
          </p:nvPr>
        </p:nvSpPr>
        <p:spPr>
          <a:xfrm>
            <a:off x="594360" y="2194560"/>
            <a:ext cx="7955280" cy="3754720"/>
          </a:xfrm>
        </p:spPr>
        <p:txBody>
          <a:bodyPr/>
          <a:lstStyle/>
          <a:p>
            <a:r>
              <a:rPr lang="en-IN" sz="2400" dirty="0">
                <a:latin typeface="Times New Roman" panose="02020603050405020304" pitchFamily="18" charset="0"/>
                <a:cs typeface="Times New Roman" panose="02020603050405020304" pitchFamily="18" charset="0"/>
              </a:rPr>
              <a:t>Random forest is a supervised machine learning algorithm.</a:t>
            </a:r>
          </a:p>
          <a:p>
            <a:r>
              <a:rPr lang="en-IN" sz="2400" dirty="0">
                <a:latin typeface="Times New Roman" panose="02020603050405020304" pitchFamily="18" charset="0"/>
                <a:cs typeface="Times New Roman" panose="02020603050405020304" pitchFamily="18" charset="0"/>
              </a:rPr>
              <a:t>It is a collection of multiple decision tree.</a:t>
            </a:r>
          </a:p>
          <a:p>
            <a:r>
              <a:rPr lang="en-IN" sz="2400" dirty="0">
                <a:latin typeface="Times New Roman" panose="02020603050405020304" pitchFamily="18" charset="0"/>
                <a:cs typeface="Times New Roman" panose="02020603050405020304" pitchFamily="18" charset="0"/>
              </a:rPr>
              <a:t>In this analysis the training accuracy is 100% and testing accuracy is 85.5%. It shows the difference between the training and testing accuracy is more. The model is overfitted. </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5213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8F28-9EFD-487D-AE70-65A220A56217}"/>
              </a:ext>
            </a:extLst>
          </p:cNvPr>
          <p:cNvSpPr>
            <a:spLocks noGrp="1"/>
          </p:cNvSpPr>
          <p:nvPr>
            <p:ph type="title"/>
          </p:nvPr>
        </p:nvSpPr>
        <p:spPr>
          <a:xfrm>
            <a:off x="7164288" y="594361"/>
            <a:ext cx="1385352" cy="674399"/>
          </a:xfrm>
        </p:spPr>
        <p:txBody>
          <a:bodyPr>
            <a:normAutofit fontScale="90000"/>
          </a:bodyPr>
          <a:lstStyle/>
          <a:p>
            <a:r>
              <a:rPr lang="en-IN" sz="4000" dirty="0">
                <a:solidFill>
                  <a:srgbClr val="00B050"/>
                </a:solidFill>
                <a:latin typeface="Algerian" pitchFamily="82" charset="0"/>
              </a:rPr>
              <a:t>CODE</a:t>
            </a:r>
            <a:endParaRPr lang="en-IN" dirty="0"/>
          </a:p>
        </p:txBody>
      </p:sp>
      <p:pic>
        <p:nvPicPr>
          <p:cNvPr id="5" name="Picture 4">
            <a:extLst>
              <a:ext uri="{FF2B5EF4-FFF2-40B4-BE49-F238E27FC236}">
                <a16:creationId xmlns:a16="http://schemas.microsoft.com/office/drawing/2014/main" id="{1B0F09FE-7E9D-49B1-A45F-F5019ABEEBD3}"/>
              </a:ext>
            </a:extLst>
          </p:cNvPr>
          <p:cNvPicPr>
            <a:picLocks noChangeAspect="1"/>
          </p:cNvPicPr>
          <p:nvPr/>
        </p:nvPicPr>
        <p:blipFill>
          <a:blip r:embed="rId2"/>
          <a:stretch>
            <a:fillRect/>
          </a:stretch>
        </p:blipFill>
        <p:spPr>
          <a:xfrm>
            <a:off x="431540" y="1524540"/>
            <a:ext cx="8280920" cy="4762331"/>
          </a:xfrm>
          <a:prstGeom prst="rect">
            <a:avLst/>
          </a:prstGeom>
        </p:spPr>
      </p:pic>
    </p:spTree>
    <p:extLst>
      <p:ext uri="{BB962C8B-B14F-4D97-AF65-F5344CB8AC3E}">
        <p14:creationId xmlns:p14="http://schemas.microsoft.com/office/powerpoint/2010/main" val="319831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8B56-AD35-4831-B52F-52273F478B0E}"/>
              </a:ext>
            </a:extLst>
          </p:cNvPr>
          <p:cNvSpPr>
            <a:spLocks noGrp="1"/>
          </p:cNvSpPr>
          <p:nvPr>
            <p:ph type="title"/>
          </p:nvPr>
        </p:nvSpPr>
        <p:spPr>
          <a:xfrm>
            <a:off x="1763688" y="764374"/>
            <a:ext cx="6377940" cy="1008443"/>
          </a:xfrm>
        </p:spPr>
        <p:txBody>
          <a:bodyPr>
            <a:normAutofit/>
          </a:bodyPr>
          <a:lstStyle/>
          <a:p>
            <a:r>
              <a:rPr lang="en-IN" sz="3600" b="1" dirty="0">
                <a:solidFill>
                  <a:srgbClr val="00B050"/>
                </a:solidFill>
                <a:latin typeface="Times New Roman" panose="02020603050405020304" pitchFamily="18" charset="0"/>
                <a:cs typeface="Times New Roman" panose="02020603050405020304" pitchFamily="18" charset="0"/>
              </a:rPr>
              <a:t>Naïve bayes algorithm</a:t>
            </a:r>
            <a:endParaRPr lang="en-IN" sz="3600" dirty="0"/>
          </a:p>
        </p:txBody>
      </p:sp>
      <p:sp>
        <p:nvSpPr>
          <p:cNvPr id="3" name="Content Placeholder 2">
            <a:extLst>
              <a:ext uri="{FF2B5EF4-FFF2-40B4-BE49-F238E27FC236}">
                <a16:creationId xmlns:a16="http://schemas.microsoft.com/office/drawing/2014/main" id="{76064B24-22E7-4583-BEA2-268E4C8CA202}"/>
              </a:ext>
            </a:extLst>
          </p:cNvPr>
          <p:cNvSpPr>
            <a:spLocks noGrp="1"/>
          </p:cNvSpPr>
          <p:nvPr>
            <p:ph idx="1"/>
          </p:nvPr>
        </p:nvSpPr>
        <p:spPr>
          <a:xfrm>
            <a:off x="594360" y="1988839"/>
            <a:ext cx="7955280" cy="4104787"/>
          </a:xfrm>
        </p:spPr>
        <p:txBody>
          <a:bodyPr/>
          <a:lstStyle/>
          <a:p>
            <a:r>
              <a:rPr lang="en-IN" sz="2400" dirty="0">
                <a:latin typeface="Times New Roman" panose="02020603050405020304" pitchFamily="18" charset="0"/>
                <a:cs typeface="Times New Roman" panose="02020603050405020304" pitchFamily="18" charset="0"/>
              </a:rPr>
              <a:t>Naïve bayes is a supervised learning algorithm.</a:t>
            </a:r>
          </a:p>
          <a:p>
            <a:r>
              <a:rPr lang="en-IN" sz="2400" dirty="0">
                <a:latin typeface="Times New Roman" panose="02020603050405020304" pitchFamily="18" charset="0"/>
                <a:cs typeface="Times New Roman" panose="02020603050405020304" pitchFamily="18" charset="0"/>
              </a:rPr>
              <a:t>It is based on the Bayes Theorem.</a:t>
            </a:r>
          </a:p>
          <a:p>
            <a:r>
              <a:rPr lang="en-IN" sz="2400" dirty="0">
                <a:latin typeface="Times New Roman" panose="02020603050405020304" pitchFamily="18" charset="0"/>
                <a:cs typeface="Times New Roman" panose="02020603050405020304" pitchFamily="18" charset="0"/>
              </a:rPr>
              <a:t>Gaussian Naïve Bayes is used for the analysis of the data, the features follows a normal distribution.</a:t>
            </a:r>
          </a:p>
          <a:p>
            <a:r>
              <a:rPr lang="en-IN" sz="2400" dirty="0">
                <a:latin typeface="Times New Roman" panose="02020603050405020304" pitchFamily="18" charset="0"/>
                <a:cs typeface="Times New Roman" panose="02020603050405020304" pitchFamily="18" charset="0"/>
              </a:rPr>
              <a:t>In this analysis the training accuracy is 74.51% and the testing accuracy is 72%. It shows that the difference between testing and training accuracy is only 2.51%. Therefore it is a good model. </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599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3D97-3D40-4AB7-911C-E3072CFFE10F}"/>
              </a:ext>
            </a:extLst>
          </p:cNvPr>
          <p:cNvSpPr>
            <a:spLocks noGrp="1"/>
          </p:cNvSpPr>
          <p:nvPr>
            <p:ph type="title"/>
          </p:nvPr>
        </p:nvSpPr>
        <p:spPr>
          <a:xfrm>
            <a:off x="6876256" y="594361"/>
            <a:ext cx="1872208" cy="530383"/>
          </a:xfrm>
        </p:spPr>
        <p:txBody>
          <a:bodyPr>
            <a:normAutofit fontScale="90000"/>
          </a:bodyPr>
          <a:lstStyle/>
          <a:p>
            <a:r>
              <a:rPr lang="en-IN" sz="4000" dirty="0">
                <a:solidFill>
                  <a:srgbClr val="00B050"/>
                </a:solidFill>
                <a:latin typeface="Algerian" pitchFamily="82" charset="0"/>
              </a:rPr>
              <a:t>CODE</a:t>
            </a:r>
            <a:endParaRPr lang="en-IN" dirty="0"/>
          </a:p>
        </p:txBody>
      </p:sp>
      <p:pic>
        <p:nvPicPr>
          <p:cNvPr id="5" name="Content Placeholder 4">
            <a:extLst>
              <a:ext uri="{FF2B5EF4-FFF2-40B4-BE49-F238E27FC236}">
                <a16:creationId xmlns:a16="http://schemas.microsoft.com/office/drawing/2014/main" id="{8198CA22-FBF1-4FA7-B203-4F15A0FED020}"/>
              </a:ext>
            </a:extLst>
          </p:cNvPr>
          <p:cNvPicPr>
            <a:picLocks noGrp="1" noChangeAspect="1"/>
          </p:cNvPicPr>
          <p:nvPr>
            <p:ph idx="1"/>
          </p:nvPr>
        </p:nvPicPr>
        <p:blipFill>
          <a:blip r:embed="rId2"/>
          <a:stretch>
            <a:fillRect/>
          </a:stretch>
        </p:blipFill>
        <p:spPr>
          <a:xfrm>
            <a:off x="323528" y="1124744"/>
            <a:ext cx="8424935" cy="5616624"/>
          </a:xfrm>
        </p:spPr>
      </p:pic>
    </p:spTree>
    <p:extLst>
      <p:ext uri="{BB962C8B-B14F-4D97-AF65-F5344CB8AC3E}">
        <p14:creationId xmlns:p14="http://schemas.microsoft.com/office/powerpoint/2010/main" val="944834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BDC5-2C4C-48EA-BF43-8F9583DCAEB6}"/>
              </a:ext>
            </a:extLst>
          </p:cNvPr>
          <p:cNvSpPr>
            <a:spLocks noGrp="1"/>
          </p:cNvSpPr>
          <p:nvPr>
            <p:ph type="title"/>
          </p:nvPr>
        </p:nvSpPr>
        <p:spPr>
          <a:xfrm>
            <a:off x="2171700" y="116633"/>
            <a:ext cx="6377940" cy="917807"/>
          </a:xfrm>
        </p:spPr>
        <p:txBody>
          <a:bodyPr>
            <a:normAutofit/>
          </a:bodyPr>
          <a:lstStyle/>
          <a:p>
            <a:pPr algn="ctr"/>
            <a:r>
              <a:rPr lang="en-IN" sz="2800" b="1" dirty="0">
                <a:solidFill>
                  <a:srgbClr val="00B050"/>
                </a:solidFill>
                <a:latin typeface="Times New Roman" panose="02020603050405020304" pitchFamily="18" charset="0"/>
                <a:cs typeface="Times New Roman" panose="02020603050405020304" pitchFamily="18" charset="0"/>
              </a:rPr>
              <a:t>Confusion matrix</a:t>
            </a:r>
            <a:r>
              <a:rPr lang="en-IN" sz="2800" dirty="0"/>
              <a:t> </a:t>
            </a:r>
          </a:p>
        </p:txBody>
      </p:sp>
      <p:sp>
        <p:nvSpPr>
          <p:cNvPr id="3" name="Content Placeholder 2">
            <a:extLst>
              <a:ext uri="{FF2B5EF4-FFF2-40B4-BE49-F238E27FC236}">
                <a16:creationId xmlns:a16="http://schemas.microsoft.com/office/drawing/2014/main" id="{27F41D69-47E7-4EC8-9DEE-ED31513E756A}"/>
              </a:ext>
            </a:extLst>
          </p:cNvPr>
          <p:cNvSpPr>
            <a:spLocks noGrp="1"/>
          </p:cNvSpPr>
          <p:nvPr>
            <p:ph idx="1"/>
          </p:nvPr>
        </p:nvSpPr>
        <p:spPr>
          <a:xfrm>
            <a:off x="594360" y="1034440"/>
            <a:ext cx="7955280" cy="5229200"/>
          </a:xfrm>
        </p:spPr>
        <p:txBody>
          <a:bodyPr/>
          <a:lstStyle/>
          <a:p>
            <a:r>
              <a:rPr lang="en-IN" dirty="0">
                <a:latin typeface="Times New Roman" panose="02020603050405020304" pitchFamily="18" charset="0"/>
                <a:cs typeface="Times New Roman" panose="02020603050405020304" pitchFamily="18" charset="0"/>
              </a:rPr>
              <a:t>It is a table that shows the number of correct and incorrect prediction made by the model compared with the actual classification.</a:t>
            </a:r>
          </a:p>
        </p:txBody>
      </p:sp>
      <p:pic>
        <p:nvPicPr>
          <p:cNvPr id="5" name="Picture 4">
            <a:extLst>
              <a:ext uri="{FF2B5EF4-FFF2-40B4-BE49-F238E27FC236}">
                <a16:creationId xmlns:a16="http://schemas.microsoft.com/office/drawing/2014/main" id="{86A4E8D6-A195-493D-A9CC-56A1F71B9279}"/>
              </a:ext>
            </a:extLst>
          </p:cNvPr>
          <p:cNvPicPr>
            <a:picLocks noChangeAspect="1"/>
          </p:cNvPicPr>
          <p:nvPr/>
        </p:nvPicPr>
        <p:blipFill>
          <a:blip r:embed="rId2"/>
          <a:stretch>
            <a:fillRect/>
          </a:stretch>
        </p:blipFill>
        <p:spPr>
          <a:xfrm>
            <a:off x="323528" y="2204864"/>
            <a:ext cx="8820472" cy="4653136"/>
          </a:xfrm>
          <a:prstGeom prst="rect">
            <a:avLst/>
          </a:prstGeom>
        </p:spPr>
      </p:pic>
    </p:spTree>
    <p:extLst>
      <p:ext uri="{BB962C8B-B14F-4D97-AF65-F5344CB8AC3E}">
        <p14:creationId xmlns:p14="http://schemas.microsoft.com/office/powerpoint/2010/main" val="22362046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5A14CA-E37B-4BB8-BD17-041CC6D84A77}"/>
              </a:ext>
            </a:extLst>
          </p:cNvPr>
          <p:cNvPicPr>
            <a:picLocks noChangeAspect="1"/>
          </p:cNvPicPr>
          <p:nvPr/>
        </p:nvPicPr>
        <p:blipFill>
          <a:blip r:embed="rId2"/>
          <a:stretch>
            <a:fillRect/>
          </a:stretch>
        </p:blipFill>
        <p:spPr>
          <a:xfrm>
            <a:off x="395536" y="1124744"/>
            <a:ext cx="8568951" cy="5567306"/>
          </a:xfrm>
          <a:prstGeom prst="rect">
            <a:avLst/>
          </a:prstGeom>
        </p:spPr>
      </p:pic>
    </p:spTree>
    <p:extLst>
      <p:ext uri="{BB962C8B-B14F-4D97-AF65-F5344CB8AC3E}">
        <p14:creationId xmlns:p14="http://schemas.microsoft.com/office/powerpoint/2010/main" val="1501593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CAF352-E2E5-4C79-A27A-05DA5CF2ED68}"/>
              </a:ext>
            </a:extLst>
          </p:cNvPr>
          <p:cNvSpPr>
            <a:spLocks noGrp="1"/>
          </p:cNvSpPr>
          <p:nvPr>
            <p:ph idx="1"/>
          </p:nvPr>
        </p:nvSpPr>
        <p:spPr>
          <a:xfrm>
            <a:off x="594360" y="1268760"/>
            <a:ext cx="7955280" cy="4824536"/>
          </a:xfrm>
        </p:spPr>
        <p:txBody>
          <a:bodyPr>
            <a:normAutofit/>
          </a:bodyPr>
          <a:lstStyle/>
          <a:p>
            <a:r>
              <a:rPr lang="en-IN" sz="2400" dirty="0">
                <a:latin typeface="Times New Roman" panose="02020603050405020304" pitchFamily="18" charset="0"/>
                <a:cs typeface="Times New Roman" panose="02020603050405020304" pitchFamily="18" charset="0"/>
              </a:rPr>
              <a:t>TP: (True Positive) number of outcomes that are actually positive and predicted as positive. Here 4551 outcomes are TP.</a:t>
            </a:r>
          </a:p>
          <a:p>
            <a:r>
              <a:rPr lang="en-IN" sz="2400" dirty="0">
                <a:latin typeface="Times New Roman" panose="02020603050405020304" pitchFamily="18" charset="0"/>
                <a:cs typeface="Times New Roman" panose="02020603050405020304" pitchFamily="18" charset="0"/>
              </a:rPr>
              <a:t>FN:(False Negative) number of outcomes are actually positive but predicted as negative. Here 793 outcomes are FN.it is also known as Type 2 error.</a:t>
            </a:r>
          </a:p>
          <a:p>
            <a:r>
              <a:rPr lang="en-IN" sz="2400" dirty="0">
                <a:latin typeface="Times New Roman" panose="02020603050405020304" pitchFamily="18" charset="0"/>
                <a:cs typeface="Times New Roman" panose="02020603050405020304" pitchFamily="18" charset="0"/>
              </a:rPr>
              <a:t>TN:(True Negative) number of outcomes are actually negative and predicted as negative. Here 1037 outcomes are TN.</a:t>
            </a:r>
          </a:p>
          <a:p>
            <a:r>
              <a:rPr lang="en-IN" sz="2400" dirty="0">
                <a:latin typeface="Times New Roman" panose="02020603050405020304" pitchFamily="18" charset="0"/>
                <a:cs typeface="Times New Roman" panose="02020603050405020304" pitchFamily="18" charset="0"/>
              </a:rPr>
              <a:t>FP:(False Positive) number of outcomes that are actually negative but predicted as positive. It is also known as Type 1 error. Here 1119 outcomes are FP.</a:t>
            </a:r>
          </a:p>
        </p:txBody>
      </p:sp>
    </p:spTree>
    <p:extLst>
      <p:ext uri="{BB962C8B-B14F-4D97-AF65-F5344CB8AC3E}">
        <p14:creationId xmlns:p14="http://schemas.microsoft.com/office/powerpoint/2010/main" val="3288085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D53B-E994-4A2C-AC98-16AA8DDCB83C}"/>
              </a:ext>
            </a:extLst>
          </p:cNvPr>
          <p:cNvSpPr>
            <a:spLocks noGrp="1"/>
          </p:cNvSpPr>
          <p:nvPr>
            <p:ph type="title"/>
          </p:nvPr>
        </p:nvSpPr>
        <p:spPr>
          <a:xfrm>
            <a:off x="6372200" y="332657"/>
            <a:ext cx="2177440" cy="648071"/>
          </a:xfrm>
        </p:spPr>
        <p:txBody>
          <a:bodyPr/>
          <a:lstStyle/>
          <a:p>
            <a:r>
              <a:rPr lang="en-IN" sz="4000" dirty="0">
                <a:solidFill>
                  <a:srgbClr val="00B050"/>
                </a:solidFill>
                <a:latin typeface="Algerian" pitchFamily="82" charset="0"/>
              </a:rPr>
              <a:t>CODE</a:t>
            </a:r>
            <a:endParaRPr lang="en-IN" dirty="0"/>
          </a:p>
        </p:txBody>
      </p:sp>
      <p:sp>
        <p:nvSpPr>
          <p:cNvPr id="3" name="Content Placeholder 2">
            <a:extLst>
              <a:ext uri="{FF2B5EF4-FFF2-40B4-BE49-F238E27FC236}">
                <a16:creationId xmlns:a16="http://schemas.microsoft.com/office/drawing/2014/main" id="{51CAA848-7CD0-49EA-85CA-9AF14B5B1FA6}"/>
              </a:ext>
            </a:extLst>
          </p:cNvPr>
          <p:cNvSpPr>
            <a:spLocks noGrp="1"/>
          </p:cNvSpPr>
          <p:nvPr>
            <p:ph idx="1"/>
          </p:nvPr>
        </p:nvSpPr>
        <p:spPr>
          <a:xfrm>
            <a:off x="594360" y="1484784"/>
            <a:ext cx="7955280" cy="4778856"/>
          </a:xfrm>
        </p:spPr>
        <p:txBody>
          <a:bodyPr/>
          <a:lstStyle/>
          <a:p>
            <a:r>
              <a:rPr lang="en-IN" dirty="0">
                <a:latin typeface="Times New Roman" panose="02020603050405020304" pitchFamily="18" charset="0"/>
                <a:cs typeface="Times New Roman" panose="02020603050405020304" pitchFamily="18" charset="0"/>
              </a:rPr>
              <a:t>Training accuracy</a:t>
            </a:r>
          </a:p>
        </p:txBody>
      </p:sp>
      <p:pic>
        <p:nvPicPr>
          <p:cNvPr id="5" name="Picture 4">
            <a:extLst>
              <a:ext uri="{FF2B5EF4-FFF2-40B4-BE49-F238E27FC236}">
                <a16:creationId xmlns:a16="http://schemas.microsoft.com/office/drawing/2014/main" id="{5BA21A12-D171-424C-A513-B89041252E94}"/>
              </a:ext>
            </a:extLst>
          </p:cNvPr>
          <p:cNvPicPr>
            <a:picLocks noChangeAspect="1"/>
          </p:cNvPicPr>
          <p:nvPr/>
        </p:nvPicPr>
        <p:blipFill>
          <a:blip r:embed="rId2"/>
          <a:stretch>
            <a:fillRect/>
          </a:stretch>
        </p:blipFill>
        <p:spPr>
          <a:xfrm>
            <a:off x="251520" y="1988840"/>
            <a:ext cx="8784975" cy="4392488"/>
          </a:xfrm>
          <a:prstGeom prst="rect">
            <a:avLst/>
          </a:prstGeom>
        </p:spPr>
      </p:pic>
    </p:spTree>
    <p:extLst>
      <p:ext uri="{BB962C8B-B14F-4D97-AF65-F5344CB8AC3E}">
        <p14:creationId xmlns:p14="http://schemas.microsoft.com/office/powerpoint/2010/main" val="1606250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963404-7600-4F2D-AFF8-6A1BEDBE1630}"/>
              </a:ext>
            </a:extLst>
          </p:cNvPr>
          <p:cNvPicPr>
            <a:picLocks noChangeAspect="1"/>
          </p:cNvPicPr>
          <p:nvPr/>
        </p:nvPicPr>
        <p:blipFill>
          <a:blip r:embed="rId2"/>
          <a:stretch>
            <a:fillRect/>
          </a:stretch>
        </p:blipFill>
        <p:spPr>
          <a:xfrm>
            <a:off x="297180" y="1124744"/>
            <a:ext cx="7955280" cy="3888432"/>
          </a:xfrm>
          <a:prstGeom prst="rect">
            <a:avLst/>
          </a:prstGeom>
        </p:spPr>
      </p:pic>
      <p:sp>
        <p:nvSpPr>
          <p:cNvPr id="9" name="Content Placeholder 8">
            <a:extLst>
              <a:ext uri="{FF2B5EF4-FFF2-40B4-BE49-F238E27FC236}">
                <a16:creationId xmlns:a16="http://schemas.microsoft.com/office/drawing/2014/main" id="{ADECFA86-C04B-4E3E-9A70-6C468FA20FDB}"/>
              </a:ext>
            </a:extLst>
          </p:cNvPr>
          <p:cNvSpPr>
            <a:spLocks noGrp="1"/>
          </p:cNvSpPr>
          <p:nvPr>
            <p:ph idx="1"/>
          </p:nvPr>
        </p:nvSpPr>
        <p:spPr>
          <a:xfrm>
            <a:off x="297180" y="5013176"/>
            <a:ext cx="8252460" cy="1250464"/>
          </a:xfrm>
        </p:spPr>
        <p:txBody>
          <a:bodyPr>
            <a:normAutofit/>
          </a:bodyPr>
          <a:lstStyle/>
          <a:p>
            <a:r>
              <a:rPr lang="en-IN" dirty="0">
                <a:latin typeface="Times New Roman" panose="02020603050405020304" pitchFamily="18" charset="0"/>
                <a:cs typeface="Times New Roman" panose="02020603050405020304" pitchFamily="18" charset="0"/>
              </a:rPr>
              <a:t>Here the training accuracy is 74.51% and testing accuracy is 72%. It shows that the difference between training and testing accuracy is less. Therefore it is a good model.</a:t>
            </a:r>
          </a:p>
        </p:txBody>
      </p:sp>
    </p:spTree>
    <p:extLst>
      <p:ext uri="{BB962C8B-B14F-4D97-AF65-F5344CB8AC3E}">
        <p14:creationId xmlns:p14="http://schemas.microsoft.com/office/powerpoint/2010/main" val="260189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263DA90-221E-4E16-8F42-DE30243F5F13}"/>
              </a:ext>
            </a:extLst>
          </p:cNvPr>
          <p:cNvSpPr txBox="1">
            <a:spLocks/>
          </p:cNvSpPr>
          <p:nvPr/>
        </p:nvSpPr>
        <p:spPr>
          <a:xfrm>
            <a:off x="251520" y="1052736"/>
            <a:ext cx="8435280" cy="5544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2000" b="1" dirty="0">
                <a:solidFill>
                  <a:srgbClr val="0070C0"/>
                </a:solidFill>
                <a:latin typeface="Times New Roman" panose="02020603050405020304" pitchFamily="18" charset="0"/>
                <a:cs typeface="Times New Roman" panose="02020603050405020304" pitchFamily="18" charset="0"/>
              </a:rPr>
              <a:t>Q6. Determine the average balance and estimated salary for different age groups.</a:t>
            </a:r>
            <a:endParaRPr lang="en-US" sz="1800" b="1" dirty="0">
              <a:solidFill>
                <a:srgbClr val="0070C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Query: </a:t>
            </a:r>
            <a:r>
              <a:rPr lang="en-US" sz="1800" dirty="0">
                <a:latin typeface="Times New Roman" panose="02020603050405020304" pitchFamily="18" charset="0"/>
                <a:cs typeface="Times New Roman" panose="02020603050405020304" pitchFamily="18" charset="0"/>
              </a:rPr>
              <a:t>  	SELECT CASE</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WHEN Age &lt; 30 THEN 'Under 30’</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WHEN Age &gt;= 30 AND Age &lt; 40 THEN '30-39’</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WHEN Age &gt;= 40 AND Age &lt; 50 THEN '40-49’</a:t>
            </a:r>
          </a:p>
          <a:p>
            <a:pPr marL="0" indent="0" defTabSz="895350">
              <a:buFont typeface="Arial" panose="020B0604020202020204" pitchFamily="34" charset="0"/>
              <a:buNone/>
              <a:tabLst>
                <a:tab pos="895350" algn="l"/>
              </a:tabLst>
            </a:pPr>
            <a:r>
              <a:rPr lang="en-US" sz="1800" dirty="0">
                <a:latin typeface="Times New Roman" panose="02020603050405020304" pitchFamily="18" charset="0"/>
                <a:cs typeface="Times New Roman" panose="02020603050405020304" pitchFamily="18" charset="0"/>
              </a:rPr>
              <a:t>	ELSE '50 and over’</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END AS </a:t>
            </a:r>
            <a:r>
              <a:rPr lang="en-US" sz="1800" dirty="0" err="1">
                <a:latin typeface="Times New Roman" panose="02020603050405020304" pitchFamily="18" charset="0"/>
                <a:cs typeface="Times New Roman" panose="02020603050405020304" pitchFamily="18" charset="0"/>
              </a:rPr>
              <a:t>AgeGroup</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AVG(Balance) AS </a:t>
            </a:r>
            <a:r>
              <a:rPr lang="en-US" sz="1800" dirty="0" err="1">
                <a:latin typeface="Times New Roman" panose="02020603050405020304" pitchFamily="18" charset="0"/>
                <a:cs typeface="Times New Roman" panose="02020603050405020304" pitchFamily="18" charset="0"/>
              </a:rPr>
              <a:t>AvgBalance</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AVG(</a:t>
            </a:r>
            <a:r>
              <a:rPr lang="en-US" sz="1800" dirty="0" err="1">
                <a:latin typeface="Times New Roman" panose="02020603050405020304" pitchFamily="18" charset="0"/>
                <a:cs typeface="Times New Roman" panose="02020603050405020304" pitchFamily="18" charset="0"/>
              </a:rPr>
              <a:t>EstimatedSalary</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AvgSalary</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churn.data</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GROUP BY </a:t>
            </a:r>
            <a:r>
              <a:rPr lang="en-US" sz="1800" dirty="0" err="1">
                <a:latin typeface="Times New Roman" panose="02020603050405020304" pitchFamily="18" charset="0"/>
                <a:cs typeface="Times New Roman" panose="02020603050405020304" pitchFamily="18" charset="0"/>
              </a:rPr>
              <a:t>AgeGroup</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ORDER BY </a:t>
            </a:r>
            <a:r>
              <a:rPr lang="en-US" sz="1800" dirty="0" err="1">
                <a:latin typeface="Times New Roman" panose="02020603050405020304" pitchFamily="18" charset="0"/>
                <a:cs typeface="Times New Roman" panose="02020603050405020304" pitchFamily="18" charset="0"/>
              </a:rPr>
              <a:t>AgeGroup</a:t>
            </a:r>
            <a:r>
              <a:rPr lang="en-US" sz="18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Method Used</a:t>
            </a:r>
            <a:r>
              <a:rPr lang="en-IN" sz="1800" dirty="0">
                <a:latin typeface="Times New Roman" panose="02020603050405020304" pitchFamily="18" charset="0"/>
                <a:cs typeface="Times New Roman" panose="02020603050405020304" pitchFamily="18" charset="0"/>
              </a:rPr>
              <a:t>: Select Statement, Average Function, Case statement, Group by Clause, Order by Clause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4E0-9F00-43AD-BF91-BC0181E779CB}"/>
              </a:ext>
            </a:extLst>
          </p:cNvPr>
          <p:cNvSpPr>
            <a:spLocks noGrp="1"/>
          </p:cNvSpPr>
          <p:nvPr>
            <p:ph type="title"/>
          </p:nvPr>
        </p:nvSpPr>
        <p:spPr>
          <a:xfrm>
            <a:off x="1187624" y="764373"/>
            <a:ext cx="7362016" cy="1008443"/>
          </a:xfrm>
        </p:spPr>
        <p:txBody>
          <a:bodyPr/>
          <a:lstStyle/>
          <a:p>
            <a:pPr algn="ctr"/>
            <a:r>
              <a:rPr lang="en-IN" sz="4000" b="1" dirty="0">
                <a:solidFill>
                  <a:srgbClr val="00B050"/>
                </a:solidFill>
                <a:latin typeface="Times New Roman" panose="02020603050405020304" pitchFamily="18" charset="0"/>
                <a:cs typeface="Times New Roman" panose="02020603050405020304" pitchFamily="18" charset="0"/>
              </a:rPr>
              <a:t>Comparison analysis</a:t>
            </a:r>
            <a:r>
              <a:rPr lang="en-IN" sz="4000" dirty="0"/>
              <a:t> </a:t>
            </a:r>
            <a:endParaRPr lang="en-IN" dirty="0"/>
          </a:p>
        </p:txBody>
      </p:sp>
      <p:sp>
        <p:nvSpPr>
          <p:cNvPr id="3" name="Content Placeholder 2">
            <a:extLst>
              <a:ext uri="{FF2B5EF4-FFF2-40B4-BE49-F238E27FC236}">
                <a16:creationId xmlns:a16="http://schemas.microsoft.com/office/drawing/2014/main" id="{848F740C-BDD0-4405-8C94-7FED93BED21A}"/>
              </a:ext>
            </a:extLst>
          </p:cNvPr>
          <p:cNvSpPr>
            <a:spLocks noGrp="1"/>
          </p:cNvSpPr>
          <p:nvPr>
            <p:ph idx="1"/>
          </p:nvPr>
        </p:nvSpPr>
        <p:spPr>
          <a:xfrm>
            <a:off x="594360" y="1772816"/>
            <a:ext cx="7955280" cy="4490824"/>
          </a:xfrm>
        </p:spPr>
        <p:txBody>
          <a:bodyPr/>
          <a:lstStyle/>
          <a:p>
            <a:r>
              <a:rPr lang="en-US" dirty="0">
                <a:latin typeface="Times New Roman" panose="02020603050405020304" pitchFamily="18" charset="0"/>
                <a:cs typeface="Times New Roman" panose="02020603050405020304" pitchFamily="18" charset="0"/>
              </a:rPr>
              <a:t>Different algorithms may perform differently depending on the data and the problem domain. Comparing algorithms helps identify which model achieves the best performance.</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2F210A9-F61E-400D-9D19-33935046622C}"/>
              </a:ext>
            </a:extLst>
          </p:cNvPr>
          <p:cNvPicPr>
            <a:picLocks noChangeAspect="1"/>
          </p:cNvPicPr>
          <p:nvPr/>
        </p:nvPicPr>
        <p:blipFill>
          <a:blip r:embed="rId2"/>
          <a:stretch>
            <a:fillRect/>
          </a:stretch>
        </p:blipFill>
        <p:spPr>
          <a:xfrm>
            <a:off x="918396" y="2781259"/>
            <a:ext cx="7631244" cy="3755571"/>
          </a:xfrm>
          <a:prstGeom prst="rect">
            <a:avLst/>
          </a:prstGeom>
        </p:spPr>
      </p:pic>
    </p:spTree>
    <p:extLst>
      <p:ext uri="{BB962C8B-B14F-4D97-AF65-F5344CB8AC3E}">
        <p14:creationId xmlns:p14="http://schemas.microsoft.com/office/powerpoint/2010/main" val="3297787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B96-FD1A-4A48-91A3-D2BD2D5A9D4C}"/>
              </a:ext>
            </a:extLst>
          </p:cNvPr>
          <p:cNvSpPr>
            <a:spLocks noGrp="1"/>
          </p:cNvSpPr>
          <p:nvPr>
            <p:ph type="title"/>
          </p:nvPr>
        </p:nvSpPr>
        <p:spPr>
          <a:xfrm>
            <a:off x="6948264" y="404665"/>
            <a:ext cx="1601376" cy="432047"/>
          </a:xfrm>
        </p:spPr>
        <p:txBody>
          <a:bodyPr>
            <a:normAutofit fontScale="90000"/>
          </a:bodyPr>
          <a:lstStyle/>
          <a:p>
            <a:r>
              <a:rPr lang="en-IN" sz="4000" dirty="0">
                <a:solidFill>
                  <a:srgbClr val="00B050"/>
                </a:solidFill>
                <a:latin typeface="Algerian" pitchFamily="82" charset="0"/>
              </a:rPr>
              <a:t>CODE</a:t>
            </a:r>
            <a:endParaRPr lang="en-IN" dirty="0"/>
          </a:p>
        </p:txBody>
      </p:sp>
      <p:pic>
        <p:nvPicPr>
          <p:cNvPr id="4" name="Picture 3">
            <a:extLst>
              <a:ext uri="{FF2B5EF4-FFF2-40B4-BE49-F238E27FC236}">
                <a16:creationId xmlns:a16="http://schemas.microsoft.com/office/drawing/2014/main" id="{4832C9C1-ABED-4E9A-AED2-1ABCC738BD8F}"/>
              </a:ext>
            </a:extLst>
          </p:cNvPr>
          <p:cNvPicPr>
            <a:picLocks noChangeAspect="1"/>
          </p:cNvPicPr>
          <p:nvPr/>
        </p:nvPicPr>
        <p:blipFill>
          <a:blip r:embed="rId2"/>
          <a:stretch>
            <a:fillRect/>
          </a:stretch>
        </p:blipFill>
        <p:spPr>
          <a:xfrm>
            <a:off x="323528" y="1124744"/>
            <a:ext cx="8820472" cy="5733257"/>
          </a:xfrm>
          <a:prstGeom prst="rect">
            <a:avLst/>
          </a:prstGeom>
        </p:spPr>
      </p:pic>
    </p:spTree>
    <p:extLst>
      <p:ext uri="{BB962C8B-B14F-4D97-AF65-F5344CB8AC3E}">
        <p14:creationId xmlns:p14="http://schemas.microsoft.com/office/powerpoint/2010/main" val="1555248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8FD19-B99A-48FA-B963-77B28B576B9C}"/>
              </a:ext>
            </a:extLst>
          </p:cNvPr>
          <p:cNvSpPr>
            <a:spLocks noGrp="1"/>
          </p:cNvSpPr>
          <p:nvPr>
            <p:ph type="title"/>
          </p:nvPr>
        </p:nvSpPr>
        <p:spPr>
          <a:xfrm>
            <a:off x="2171700" y="404665"/>
            <a:ext cx="6144716" cy="648071"/>
          </a:xfrm>
        </p:spPr>
        <p:txBody>
          <a:bodyPr/>
          <a:lstStyle/>
          <a:p>
            <a:pPr algn="ctr"/>
            <a:r>
              <a:rPr lang="en-IN" sz="4000" b="1" dirty="0">
                <a:solidFill>
                  <a:srgbClr val="FF0000"/>
                </a:solidFill>
                <a:latin typeface="Times New Roman" panose="02020603050405020304" pitchFamily="18" charset="0"/>
                <a:cs typeface="Times New Roman" panose="02020603050405020304" pitchFamily="18" charset="0"/>
              </a:rPr>
              <a:t>Conclusion</a:t>
            </a:r>
            <a:endParaRPr lang="en-IN" dirty="0">
              <a:solidFill>
                <a:srgbClr val="FF0000"/>
              </a:solidFill>
            </a:endParaRPr>
          </a:p>
        </p:txBody>
      </p:sp>
      <p:sp>
        <p:nvSpPr>
          <p:cNvPr id="3" name="Content Placeholder 2">
            <a:extLst>
              <a:ext uri="{FF2B5EF4-FFF2-40B4-BE49-F238E27FC236}">
                <a16:creationId xmlns:a16="http://schemas.microsoft.com/office/drawing/2014/main" id="{27C54D07-20F2-4796-B281-6A0312D8EBF5}"/>
              </a:ext>
            </a:extLst>
          </p:cNvPr>
          <p:cNvSpPr>
            <a:spLocks noGrp="1"/>
          </p:cNvSpPr>
          <p:nvPr>
            <p:ph idx="1"/>
          </p:nvPr>
        </p:nvSpPr>
        <p:spPr>
          <a:xfrm>
            <a:off x="594360" y="1340768"/>
            <a:ext cx="7955280" cy="5328592"/>
          </a:xfrm>
        </p:spPr>
        <p:txBody>
          <a:bodyPr>
            <a:normAutofit/>
          </a:bodyPr>
          <a:lstStyle/>
          <a:p>
            <a:r>
              <a:rPr lang="en-US" sz="2400" dirty="0">
                <a:latin typeface="Times New Roman" panose="02020603050405020304" pitchFamily="18" charset="0"/>
                <a:cs typeface="Times New Roman" panose="02020603050405020304" pitchFamily="18" charset="0"/>
              </a:rPr>
              <a:t>The Chun data modeling analysis provided valuable insights into the strengths and weaknesses of various machine learning algorithms. By carefully evaluating and comparing these models,</a:t>
            </a:r>
            <a:r>
              <a:rPr lang="en-IN" sz="2400" dirty="0">
                <a:latin typeface="Times New Roman" panose="02020603050405020304" pitchFamily="18" charset="0"/>
                <a:cs typeface="Times New Roman" panose="02020603050405020304" pitchFamily="18" charset="0"/>
              </a:rPr>
              <a:t> Naïve Bayes algorithm is gives the best model.</a:t>
            </a:r>
          </a:p>
          <a:p>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Chun data modeling analysis provided valuable insights into the strengths and weaknesses of various machine learning algorithms. By carefully evaluating and comparing these models, </a:t>
            </a:r>
            <a:r>
              <a:rPr lang="en-IN" sz="2400" dirty="0">
                <a:latin typeface="Times New Roman" panose="02020603050405020304" pitchFamily="18" charset="0"/>
                <a:cs typeface="Times New Roman" panose="02020603050405020304" pitchFamily="18" charset="0"/>
              </a:rPr>
              <a:t>Naïve Bayes </a:t>
            </a:r>
            <a:r>
              <a:rPr lang="en-US" sz="2400" dirty="0">
                <a:latin typeface="Times New Roman" panose="02020603050405020304" pitchFamily="18" charset="0"/>
                <a:cs typeface="Times New Roman" panose="02020603050405020304" pitchFamily="18" charset="0"/>
              </a:rPr>
              <a:t>emerged as the most effective solution for predicting churn out customers. The findings underscore the importance of considering multiple aspects, including performance, efficiency, robustness, and interpretability, in the model selection process. Moving forward, continuous improvement and adaptation will be key to leveraging the full potential of the chosen model.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2276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0174"/>
            <a:ext cx="8229600" cy="4929222"/>
          </a:xfrm>
        </p:spPr>
        <p:txBody>
          <a:bodyPr>
            <a:normAutofit/>
          </a:bodyPr>
          <a:lstStyle/>
          <a:p>
            <a:r>
              <a:rPr lang="en-IN" sz="8500" dirty="0">
                <a:solidFill>
                  <a:srgbClr val="FF0000"/>
                </a:solidFill>
                <a:latin typeface="Algerian" pitchFamily="82" charset="0"/>
              </a:rPr>
              <a:t>THANK YOU</a:t>
            </a:r>
            <a:br>
              <a:rPr lang="en-IN" sz="9600" dirty="0">
                <a:solidFill>
                  <a:srgbClr val="FFC000"/>
                </a:solidFill>
                <a:latin typeface="Algerian" pitchFamily="82" charset="0"/>
              </a:rPr>
            </a:br>
            <a:r>
              <a:rPr lang="en-IN" dirty="0">
                <a:solidFill>
                  <a:schemeClr val="bg1"/>
                </a:solidFill>
                <a:latin typeface="Algerian" pitchFamily="82" charset="0"/>
              </a:rPr>
              <a:t>                                                                						</a:t>
            </a:r>
            <a:r>
              <a:rPr lang="en-IN" sz="6000" dirty="0">
                <a:solidFill>
                  <a:schemeClr val="bg1"/>
                </a:solidFill>
                <a:latin typeface="Arial Black" pitchFamily="34" charset="0"/>
              </a:rPr>
              <a:t> </a:t>
            </a:r>
            <a:r>
              <a:rPr lang="en-IN" sz="2200" dirty="0">
                <a:solidFill>
                  <a:schemeClr val="bg1"/>
                </a:solidFill>
                <a:latin typeface="Algerian" pitchFamily="82" charset="0"/>
              </a:rPr>
              <a:t>-</a:t>
            </a:r>
            <a:br>
              <a:rPr lang="en-IN" sz="2200" dirty="0">
                <a:solidFill>
                  <a:schemeClr val="bg1"/>
                </a:solidFill>
                <a:latin typeface="Arial Black" pitchFamily="34" charset="0"/>
              </a:rPr>
            </a:br>
            <a:r>
              <a:rPr lang="en-IN" sz="2200" dirty="0">
                <a:solidFill>
                  <a:schemeClr val="bg1"/>
                </a:solidFill>
                <a:latin typeface="Arial Black" pitchFamily="34" charset="0"/>
              </a:rPr>
              <a:t>                                                  </a:t>
            </a:r>
            <a:br>
              <a:rPr lang="en-IN" sz="2200" dirty="0">
                <a:solidFill>
                  <a:schemeClr val="bg1"/>
                </a:solidFill>
                <a:latin typeface="Arial Black" pitchFamily="34" charset="0"/>
              </a:rPr>
            </a:br>
            <a:r>
              <a:rPr lang="en-IN" sz="2200" dirty="0">
                <a:solidFill>
                  <a:schemeClr val="bg1"/>
                </a:solidFill>
                <a:latin typeface="Arial Black" pitchFamily="34" charset="0"/>
              </a:rPr>
              <a:t>                                                      </a:t>
            </a:r>
            <a:r>
              <a:rPr lang="en-IN" sz="2200" dirty="0">
                <a:solidFill>
                  <a:schemeClr val="bg1"/>
                </a:solidFill>
                <a:latin typeface="Algerian" pitchFamily="82" charset="0"/>
              </a:rPr>
              <a:t>-</a:t>
            </a:r>
            <a:r>
              <a:rPr lang="en-IN" sz="2200" dirty="0">
                <a:solidFill>
                  <a:schemeClr val="bg1"/>
                </a:solidFill>
                <a:latin typeface="Arial Black" pitchFamily="34" charset="0"/>
              </a:rPr>
              <a:t>Dhivya </a:t>
            </a:r>
            <a:br>
              <a:rPr lang="en-IN" sz="2200" dirty="0">
                <a:solidFill>
                  <a:schemeClr val="bg1"/>
                </a:solidFill>
                <a:latin typeface="Arial Black" pitchFamily="34" charset="0"/>
              </a:rPr>
            </a:br>
            <a:r>
              <a:rPr lang="en-IN" sz="2200" dirty="0">
                <a:solidFill>
                  <a:schemeClr val="bg1"/>
                </a:solidFill>
                <a:latin typeface="Algerian" pitchFamily="82" charset="0"/>
              </a:rPr>
              <a:t> </a:t>
            </a:r>
            <a:br>
              <a:rPr lang="en-IN" sz="2200" dirty="0">
                <a:solidFill>
                  <a:schemeClr val="bg1"/>
                </a:solidFill>
                <a:latin typeface="Arial Black" pitchFamily="34" charset="0"/>
              </a:rPr>
            </a:br>
            <a:endParaRPr lang="en-US" sz="220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3270</TotalTime>
  <Words>4627</Words>
  <Application>Microsoft Office PowerPoint</Application>
  <PresentationFormat>On-screen Show (4:3)</PresentationFormat>
  <Paragraphs>368</Paragraphs>
  <Slides>93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Algerian</vt:lpstr>
      <vt:lpstr>Arial</vt:lpstr>
      <vt:lpstr>Arial Black</vt:lpstr>
      <vt:lpstr>Calibri</vt:lpstr>
      <vt:lpstr>Century Gothic</vt:lpstr>
      <vt:lpstr>Helvetica Neue</vt:lpstr>
      <vt:lpstr>Times New Roman</vt:lpstr>
      <vt:lpstr>Wingdings</vt:lpstr>
      <vt:lpstr>Vapor Trail</vt:lpstr>
      <vt:lpstr>CHURN Data analysis</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EXPLORATORY DATA ANALYSIS ON THE churn DATA </vt:lpstr>
      <vt:lpstr>OBJECTIVES</vt:lpstr>
      <vt:lpstr>Importing all the necessary modules. </vt:lpstr>
      <vt:lpstr>PowerPoint Presentation</vt:lpstr>
      <vt:lpstr>PowerPoint Presentation</vt:lpstr>
      <vt:lpstr>CODE</vt:lpstr>
      <vt:lpstr>PowerPoint Presentation</vt:lpstr>
      <vt:lpstr>Importing the data from an external source into the Python environment</vt:lpstr>
      <vt:lpstr> Renaming the variables as per the Naming conversion. </vt:lpstr>
      <vt:lpstr>In this Data follows the naming conversion</vt:lpstr>
      <vt:lpstr>PowerPoint Presentation</vt:lpstr>
      <vt:lpstr>Data Duplicacy : Check if their is duplicate data or not: DDT (Data Duplicacy Treatment) </vt:lpstr>
      <vt:lpstr>MISSING VALUE TREATMENT</vt:lpstr>
      <vt:lpstr>checking the value count and nunique of categorical variable</vt:lpstr>
      <vt:lpstr>CODE</vt:lpstr>
      <vt:lpstr>PowerPoint Presentation</vt:lpstr>
      <vt:lpstr>Visualizing relationship of variables using Matplotlib.pyplot.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Separating the categorical Variables and Numerical variables into two different datasets for Data Preparations for Data Analysis </vt:lpstr>
      <vt:lpstr>PowerPoint Presentation</vt:lpstr>
      <vt:lpstr>PowerPoint Presentation</vt:lpstr>
      <vt:lpstr>OUTLIER TREATMENT.</vt:lpstr>
      <vt:lpstr> There no outliers in our data. </vt:lpstr>
      <vt:lpstr>Merging the numerical data and the categorical data</vt:lpstr>
      <vt:lpstr>After merging the numeric and categorical data we get Final Data. Make a copy of final data to safe the original data. </vt:lpstr>
      <vt:lpstr>ONE-HOT ENCODING </vt:lpstr>
      <vt:lpstr>Feature Engineering </vt:lpstr>
      <vt:lpstr>PowerPoint Presentation</vt:lpstr>
      <vt:lpstr>PowerPoint Presentation</vt:lpstr>
      <vt:lpstr>PowerPoint Presentation</vt:lpstr>
      <vt:lpstr>PowerPoint Presentation</vt:lpstr>
      <vt:lpstr>PowerPoint Presentation</vt:lpstr>
      <vt:lpstr>Splitting the final dataset into Training and Testing dataset </vt:lpstr>
      <vt:lpstr>PowerPoint Presentation</vt:lpstr>
      <vt:lpstr> Machine Learning Modelling</vt:lpstr>
      <vt:lpstr>PowerPoint Presentation</vt:lpstr>
      <vt:lpstr>Logistic Regression </vt:lpstr>
      <vt:lpstr>CODE</vt:lpstr>
      <vt:lpstr>Decision Tree </vt:lpstr>
      <vt:lpstr>CODE</vt:lpstr>
      <vt:lpstr>K-Nearest Neighbores classifier</vt:lpstr>
      <vt:lpstr>CODE</vt:lpstr>
      <vt:lpstr>PowerPoint Presentation</vt:lpstr>
      <vt:lpstr>Random forest classifier</vt:lpstr>
      <vt:lpstr>CODE</vt:lpstr>
      <vt:lpstr>Naïve bayes algorithm</vt:lpstr>
      <vt:lpstr>CODE</vt:lpstr>
      <vt:lpstr>Confusion matrix </vt:lpstr>
      <vt:lpstr>PowerPoint Presentation</vt:lpstr>
      <vt:lpstr>PowerPoint Presentation</vt:lpstr>
      <vt:lpstr>CODE</vt:lpstr>
      <vt:lpstr>PowerPoint Presentation</vt:lpstr>
      <vt:lpstr>Comparison analysis </vt:lpstr>
      <vt:lpstr>CODE</vt:lpstr>
      <vt:lpstr>Conclusion</vt:lpstr>
      <vt:lpstr>THANK YOU                                                                        -                                                                                                          -Dhivya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MOHANKUMARMPT</dc:creator>
  <cp:lastModifiedBy>Gaya Gopan</cp:lastModifiedBy>
  <cp:revision>152</cp:revision>
  <dcterms:created xsi:type="dcterms:W3CDTF">2024-04-02T12:53:34Z</dcterms:created>
  <dcterms:modified xsi:type="dcterms:W3CDTF">2024-07-19T04:56:36Z</dcterms:modified>
</cp:coreProperties>
</file>